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62" r:id="rId2"/>
    <p:sldId id="297" r:id="rId3"/>
    <p:sldId id="269" r:id="rId4"/>
    <p:sldId id="290" r:id="rId5"/>
    <p:sldId id="295" r:id="rId6"/>
    <p:sldId id="292" r:id="rId7"/>
    <p:sldId id="278" r:id="rId8"/>
    <p:sldId id="275" r:id="rId9"/>
    <p:sldId id="265" r:id="rId10"/>
    <p:sldId id="293" r:id="rId11"/>
    <p:sldId id="266" r:id="rId12"/>
    <p:sldId id="288" r:id="rId13"/>
    <p:sldId id="280" r:id="rId14"/>
    <p:sldId id="291" r:id="rId15"/>
    <p:sldId id="286"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1" d="100"/>
          <a:sy n="81" d="100"/>
        </p:scale>
        <p:origin x="-105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2A1B96-95F8-4CE7-B032-A33DCA14A4B6}" type="datetimeFigureOut">
              <a:rPr lang="ru-RU" smtClean="0"/>
              <a:pPr/>
              <a:t>23.08.2021</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E53155-BCD2-4A05-9DB6-EDD0CABECFFF}" type="slidenum">
              <a:rPr lang="ru-RU" smtClean="0"/>
              <a:pPr/>
              <a:t>‹#›</a:t>
            </a:fld>
            <a:endParaRPr lang="ru-RU"/>
          </a:p>
        </p:txBody>
      </p:sp>
    </p:spTree>
    <p:extLst>
      <p:ext uri="{BB962C8B-B14F-4D97-AF65-F5344CB8AC3E}">
        <p14:creationId xmlns:p14="http://schemas.microsoft.com/office/powerpoint/2010/main" val="4062897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45E53155-BCD2-4A05-9DB6-EDD0CABECFFF}" type="slidenum">
              <a:rPr lang="ru-RU" smtClean="0"/>
              <a:pPr/>
              <a:t>5</a:t>
            </a:fld>
            <a:endParaRPr lang="ru-RU"/>
          </a:p>
        </p:txBody>
      </p:sp>
    </p:spTree>
    <p:extLst>
      <p:ext uri="{BB962C8B-B14F-4D97-AF65-F5344CB8AC3E}">
        <p14:creationId xmlns:p14="http://schemas.microsoft.com/office/powerpoint/2010/main" val="4156269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9696B4-6173-4157-8DD0-34ECD555751B}"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145916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D2A37C-0B04-440A-B5A0-1C2A13A50F75}"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1175289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7735CE4-C246-4AF7-B5EA-A4BFB053C3F0}"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289103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3A8A8C-FA1F-4141-AD42-6B38D7774008}"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55830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92F02CB-D37F-4A41-80A6-E353D326B043}"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891459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BBB5A78-D1EE-4A37-89D9-E017F4BF781B}"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1491674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ABAFC11-B446-4715-AE85-96684D4CBC32}"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474081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8539807-CAAE-4E23-A56B-A6D00C3D51A7}"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12431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2237B622-60B8-472B-AA3B-39D89F68F490}"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2882494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86A1823-36A9-48A5-A5FD-3354FF62DF74}"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3709925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81EDF44-D75F-4427-8EF8-F1BC8B4F4EDD}" type="slidenum">
              <a:rPr lang="ru-RU">
                <a:solidFill>
                  <a:srgbClr val="000000"/>
                </a:solidFill>
              </a:rPr>
              <a:pPr>
                <a:defRPr/>
              </a:pPr>
              <a:t>‹#›</a:t>
            </a:fld>
            <a:endParaRPr lang="ru-RU">
              <a:solidFill>
                <a:srgbClr val="000000"/>
              </a:solidFill>
            </a:endParaRPr>
          </a:p>
        </p:txBody>
      </p:sp>
    </p:spTree>
    <p:extLst>
      <p:ext uri="{BB962C8B-B14F-4D97-AF65-F5344CB8AC3E}">
        <p14:creationId xmlns:p14="http://schemas.microsoft.com/office/powerpoint/2010/main" val="298445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5000">
              <a:srgbClr val="C9E7B9"/>
            </a:gs>
            <a:gs pos="95104">
              <a:srgbClr val="92D050"/>
            </a:gs>
            <a:gs pos="15000">
              <a:schemeClr val="accent5">
                <a:lumMod val="60000"/>
                <a:lumOff val="40000"/>
              </a:schemeClr>
            </a:gs>
            <a:gs pos="96000">
              <a:srgbClr val="92D050"/>
            </a:gs>
            <a:gs pos="99000">
              <a:srgbClr val="92D050"/>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ru-RU">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ru-RU">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F29BF186-FE68-4309-A0BE-B65E59EEE494}" type="slidenum">
              <a:rPr lang="ru-RU">
                <a:solidFill>
                  <a:srgbClr val="000000"/>
                </a:solidFill>
              </a:rPr>
              <a:pPr fontAlgn="base">
                <a:spcBef>
                  <a:spcPct val="0"/>
                </a:spcBef>
                <a:spcAft>
                  <a:spcPct val="0"/>
                </a:spcAft>
                <a:defRPr/>
              </a:pPr>
              <a:t>‹#›</a:t>
            </a:fld>
            <a:endParaRPr lang="ru-RU">
              <a:solidFill>
                <a:srgbClr val="000000"/>
              </a:solidFill>
            </a:endParaRPr>
          </a:p>
        </p:txBody>
      </p:sp>
    </p:spTree>
    <p:extLst>
      <p:ext uri="{BB962C8B-B14F-4D97-AF65-F5344CB8AC3E}">
        <p14:creationId xmlns:p14="http://schemas.microsoft.com/office/powerpoint/2010/main" val="36646430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tvoyrebenok.ru/images/presentation/ecology/b/02.jpg"/>
          <p:cNvPicPr>
            <a:picLocks noChangeAspect="1" noChangeArrowheads="1"/>
          </p:cNvPicPr>
          <p:nvPr/>
        </p:nvPicPr>
        <p:blipFill>
          <a:blip r:embed="rId2" cstate="print"/>
          <a:srcRect/>
          <a:stretch>
            <a:fillRect/>
          </a:stretch>
        </p:blipFill>
        <p:spPr bwMode="auto">
          <a:xfrm>
            <a:off x="-108520" y="-26895"/>
            <a:ext cx="9144000" cy="6884895"/>
          </a:xfrm>
          <a:prstGeom prst="rect">
            <a:avLst/>
          </a:prstGeom>
          <a:noFill/>
        </p:spPr>
      </p:pic>
      <p:sp>
        <p:nvSpPr>
          <p:cNvPr id="3" name="Прямоугольник 2"/>
          <p:cNvSpPr/>
          <p:nvPr/>
        </p:nvSpPr>
        <p:spPr>
          <a:xfrm>
            <a:off x="395536" y="1052736"/>
            <a:ext cx="7632848" cy="3231654"/>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З</a:t>
            </a:r>
            <a:r>
              <a:rPr lang="ru-RU"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орлық</a:t>
            </a:r>
            <a:r>
              <a:rPr lang="ru-RU"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-зомбылықтың алдын алу </a:t>
            </a:r>
          </a:p>
          <a:p>
            <a:pPr algn="ctr"/>
            <a:r>
              <a:rPr lang="kk-KZ" sz="4400" b="1" i="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(Ата-аналарға арналған тренинг)</a:t>
            </a:r>
            <a:endParaRPr lang="ru-RU" sz="4400" b="1" i="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4" name="TextBox 3"/>
          <p:cNvSpPr txBox="1"/>
          <p:nvPr/>
        </p:nvSpPr>
        <p:spPr>
          <a:xfrm>
            <a:off x="5436097" y="5733256"/>
            <a:ext cx="3456384" cy="923330"/>
          </a:xfrm>
          <a:prstGeom prst="rect">
            <a:avLst/>
          </a:prstGeom>
          <a:noFill/>
        </p:spPr>
        <p:txBody>
          <a:bodyPr wrap="square" rtlCol="0">
            <a:spAutoFit/>
          </a:bodyPr>
          <a:lstStyle/>
          <a:p>
            <a:r>
              <a:rPr lang="ru-RU" dirty="0"/>
              <a:t>Т</a:t>
            </a:r>
            <a:r>
              <a:rPr lang="kk-KZ" dirty="0"/>
              <a:t>әрбиеші: Сактаганова Г.С.</a:t>
            </a:r>
          </a:p>
          <a:p>
            <a:r>
              <a:rPr lang="kk-KZ" dirty="0"/>
              <a:t>Баймұханова А.С.</a:t>
            </a:r>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11560" y="1535622"/>
            <a:ext cx="8208912" cy="481222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err="1">
                <a:ln>
                  <a:noFill/>
                </a:ln>
                <a:solidFill>
                  <a:srgbClr val="222222"/>
                </a:solidFill>
                <a:effectLst/>
                <a:latin typeface="inherit"/>
              </a:rPr>
              <a:t>Егер</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сіздің</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отбасыңыз</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анда-санда</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тілазарлықты</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бастан</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кешірсе</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қолыңызды</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шапалақтаңыз</a:t>
            </a:r>
            <a:r>
              <a:rPr kumimoji="0" lang="ru-RU" altLang="ru-RU" sz="2100" b="0" i="0" u="none" strike="noStrike" cap="none" normalizeH="0" baseline="0" dirty="0">
                <a:ln>
                  <a:noFill/>
                </a:ln>
                <a:solidFill>
                  <a:srgbClr val="222222"/>
                </a:solidFill>
                <a:effectLst/>
                <a:latin typeface="inherit"/>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err="1">
                <a:ln>
                  <a:noFill/>
                </a:ln>
                <a:solidFill>
                  <a:srgbClr val="222222"/>
                </a:solidFill>
                <a:effectLst/>
                <a:latin typeface="inherit"/>
              </a:rPr>
              <a:t>Егер</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сіз</a:t>
            </a:r>
            <a:r>
              <a:rPr kumimoji="0" lang="ru-RU" altLang="ru-RU" sz="2100" b="0" i="0" u="none" strike="noStrike" cap="none" normalizeH="0" baseline="0" dirty="0">
                <a:ln>
                  <a:noFill/>
                </a:ln>
                <a:solidFill>
                  <a:srgbClr val="222222"/>
                </a:solidFill>
                <a:effectLst/>
                <a:latin typeface="inherit"/>
              </a:rPr>
              <a:t> баланы </a:t>
            </a:r>
            <a:r>
              <a:rPr kumimoji="0" lang="ru-RU" altLang="ru-RU" sz="2100" b="0" i="0" u="none" strike="noStrike" cap="none" normalizeH="0" baseline="0" dirty="0" err="1">
                <a:ln>
                  <a:noFill/>
                </a:ln>
                <a:solidFill>
                  <a:srgbClr val="222222"/>
                </a:solidFill>
                <a:effectLst/>
                <a:latin typeface="inherit"/>
              </a:rPr>
              <a:t>ұрсудан гөрі жиі</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мақтасаңыз</a:t>
            </a:r>
            <a:r>
              <a:rPr lang="ru-RU" altLang="ru-RU" sz="2100" dirty="0" err="1">
                <a:solidFill>
                  <a:srgbClr val="222222"/>
                </a:solidFill>
                <a:latin typeface="inherit"/>
              </a:rPr>
              <a:t> </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саусағыңызды мұрынның ұшына тигізіңіз.</a:t>
            </a:r>
            <a:r>
              <a:rPr kumimoji="0" lang="ru-RU" altLang="ru-RU" sz="2100" b="0" i="0" u="none" strike="noStrike" cap="none" normalizeH="0" baseline="0" dirty="0">
                <a:ln>
                  <a:noFill/>
                </a:ln>
                <a:solidFill>
                  <a:srgbClr val="222222"/>
                </a:solidFill>
                <a:effectLst/>
                <a:latin typeface="inherit"/>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err="1">
                <a:ln>
                  <a:noFill/>
                </a:ln>
                <a:solidFill>
                  <a:srgbClr val="222222"/>
                </a:solidFill>
                <a:effectLst/>
                <a:latin typeface="inherit"/>
              </a:rPr>
              <a:t>Егер</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сіз</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өзіңізді</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жақсы</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ата-ана</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санасаңыз</a:t>
            </a:r>
            <a:r>
              <a:rPr kumimoji="0" lang="ru-RU" altLang="ru-RU" sz="2100" b="0" i="0" u="none" strike="noStrike" cap="none" normalizeH="0" baseline="0" dirty="0">
                <a:ln>
                  <a:noFill/>
                </a:ln>
                <a:solidFill>
                  <a:srgbClr val="222222"/>
                </a:solidFill>
                <a:effectLst/>
                <a:latin typeface="inherit"/>
              </a:rPr>
              <a:t> - </a:t>
            </a:r>
            <a:r>
              <a:rPr kumimoji="0" lang="ru-RU" altLang="ru-RU" sz="2100" b="0" i="0" u="none" strike="noStrike" cap="none" normalizeH="0" baseline="0" dirty="0" err="1">
                <a:ln>
                  <a:noFill/>
                </a:ln>
                <a:solidFill>
                  <a:srgbClr val="222222"/>
                </a:solidFill>
                <a:effectLst/>
                <a:latin typeface="inherit"/>
              </a:rPr>
              <a:t>кеудеңізге</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жұдырықпен</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ұрыңыз</a:t>
            </a:r>
            <a:r>
              <a:rPr kumimoji="0" lang="ru-RU" altLang="ru-RU" sz="2100" b="0" i="0" u="none" strike="noStrike" cap="none" normalizeH="0" baseline="0" dirty="0">
                <a:ln>
                  <a:noFill/>
                </a:ln>
                <a:solidFill>
                  <a:srgbClr val="222222"/>
                </a:solidFill>
                <a:effectLst/>
                <a:latin typeface="inherit"/>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err="1">
                <a:ln>
                  <a:noFill/>
                </a:ln>
                <a:solidFill>
                  <a:srgbClr val="222222"/>
                </a:solidFill>
                <a:effectLst/>
                <a:latin typeface="inherit"/>
              </a:rPr>
              <a:t>Егер</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сіздің</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балаңызбен</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қиындықтар</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немесе</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түсініспеушіліктер</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жиі</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болса</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оң</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көзіңізді</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жыпылықтаңыз</a:t>
            </a:r>
            <a:r>
              <a:rPr kumimoji="0" lang="ru-RU" altLang="ru-RU" sz="2100" b="0" i="0" u="none" strike="noStrike" cap="none" normalizeH="0" baseline="0" dirty="0">
                <a:ln>
                  <a:noFill/>
                </a:ln>
                <a:solidFill>
                  <a:srgbClr val="222222"/>
                </a:solidFill>
                <a:effectLst/>
                <a:latin typeface="inherit"/>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err="1">
                <a:ln>
                  <a:noFill/>
                </a:ln>
                <a:solidFill>
                  <a:srgbClr val="222222"/>
                </a:solidFill>
                <a:effectLst/>
                <a:latin typeface="inherit"/>
              </a:rPr>
              <a:t>Сіздің</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отбасыңызда</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бұлай</a:t>
            </a:r>
            <a:r>
              <a:rPr kumimoji="0" lang="ru-RU" altLang="ru-RU" sz="2100" b="0" i="0" u="none" strike="noStrike" cap="none" normalizeH="0" baseline="0" dirty="0">
                <a:ln>
                  <a:noFill/>
                </a:ln>
                <a:solidFill>
                  <a:srgbClr val="222222"/>
                </a:solidFill>
                <a:effectLst/>
                <a:latin typeface="inherit"/>
              </a:rPr>
              <a:t> бола </a:t>
            </a:r>
            <a:r>
              <a:rPr kumimoji="0" lang="ru-RU" altLang="ru-RU" sz="2100" b="0" i="0" u="none" strike="noStrike" cap="none" normalizeH="0" baseline="0" dirty="0" err="1">
                <a:ln>
                  <a:noFill/>
                </a:ln>
                <a:solidFill>
                  <a:srgbClr val="222222"/>
                </a:solidFill>
                <a:effectLst/>
                <a:latin typeface="inherit"/>
              </a:rPr>
              <a:t>ма</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сіз</a:t>
            </a:r>
            <a:r>
              <a:rPr kumimoji="0" lang="ru-RU" altLang="ru-RU" sz="2100" b="0" i="0" u="none" strike="noStrike" cap="none" normalizeH="0" baseline="0" dirty="0">
                <a:ln>
                  <a:noFill/>
                </a:ln>
                <a:solidFill>
                  <a:srgbClr val="222222"/>
                </a:solidFill>
                <a:effectLst/>
                <a:latin typeface="inherit"/>
              </a:rPr>
              <a:t> баланы </a:t>
            </a:r>
            <a:r>
              <a:rPr kumimoji="0" lang="ru-RU" altLang="ru-RU" sz="2100" b="0" i="0" u="none" strike="noStrike" cap="none" normalizeH="0" baseline="0" dirty="0" err="1">
                <a:ln>
                  <a:noFill/>
                </a:ln>
                <a:solidFill>
                  <a:srgbClr val="222222"/>
                </a:solidFill>
                <a:effectLst/>
                <a:latin typeface="inherit"/>
              </a:rPr>
              <a:t>жазалайсыз</a:t>
            </a:r>
            <a:r>
              <a:rPr kumimoji="0" lang="ru-RU" altLang="ru-RU" sz="2100" b="0" i="0" u="none" strike="noStrike" cap="none" normalizeH="0" baseline="0" dirty="0">
                <a:ln>
                  <a:noFill/>
                </a:ln>
                <a:solidFill>
                  <a:srgbClr val="222222"/>
                </a:solidFill>
                <a:effectLst/>
                <a:latin typeface="inherit"/>
              </a:rPr>
              <a:t>, ал </a:t>
            </a:r>
            <a:r>
              <a:rPr kumimoji="0" lang="ru-RU" altLang="ru-RU" sz="2100" b="0" i="0" u="none" strike="noStrike" cap="none" normalizeH="0" baseline="0" dirty="0" err="1">
                <a:ln>
                  <a:noFill/>
                </a:ln>
                <a:solidFill>
                  <a:srgbClr val="222222"/>
                </a:solidFill>
                <a:effectLst/>
                <a:latin typeface="inherit"/>
              </a:rPr>
              <a:t>басқа</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отбасы</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мүшелері</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сізді</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бірден</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қатты</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қорлап</a:t>
            </a:r>
            <a:r>
              <a:rPr kumimoji="0" lang="ru-RU" altLang="ru-RU" sz="2100" b="0" i="0" u="none" strike="noStrike" cap="none" normalizeH="0" baseline="0" dirty="0">
                <a:ln>
                  <a:noFill/>
                </a:ln>
                <a:solidFill>
                  <a:srgbClr val="222222"/>
                </a:solidFill>
                <a:effectLst/>
                <a:latin typeface="inherit"/>
              </a:rPr>
              <a:t>, баланы </a:t>
            </a:r>
            <a:r>
              <a:rPr kumimoji="0" lang="ru-RU" altLang="ru-RU" sz="2100" b="0" i="0" u="none" strike="noStrike" cap="none" normalizeH="0" baseline="0" dirty="0" err="1">
                <a:ln>
                  <a:noFill/>
                </a:ln>
                <a:solidFill>
                  <a:srgbClr val="222222"/>
                </a:solidFill>
                <a:effectLst/>
                <a:latin typeface="inherit"/>
              </a:rPr>
              <a:t>жұбата</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бастайды</a:t>
            </a:r>
            <a:r>
              <a:rPr kumimoji="0" lang="ru-RU" altLang="ru-RU" sz="2100" b="0" i="0" u="none" strike="noStrike" cap="none" normalizeH="0" baseline="0" dirty="0">
                <a:ln>
                  <a:noFill/>
                </a:ln>
                <a:solidFill>
                  <a:srgbClr val="222222"/>
                </a:solidFill>
                <a:effectLst/>
                <a:latin typeface="inherit"/>
              </a:rPr>
              <a:t> – </a:t>
            </a:r>
            <a:r>
              <a:rPr kumimoji="0" lang="ru-RU" altLang="ru-RU" sz="2100" b="0" i="0" u="none" strike="noStrike" cap="none" normalizeH="0" baseline="0" dirty="0" err="1">
                <a:ln>
                  <a:noFill/>
                </a:ln>
                <a:solidFill>
                  <a:srgbClr val="222222"/>
                </a:solidFill>
                <a:effectLst/>
                <a:latin typeface="inherit"/>
              </a:rPr>
              <a:t>солай</a:t>
            </a:r>
            <a:r>
              <a:rPr kumimoji="0" lang="ru-RU" altLang="ru-RU" sz="2100" b="0" i="0" u="none" strike="noStrike" cap="none" normalizeH="0" dirty="0">
                <a:ln>
                  <a:noFill/>
                </a:ln>
                <a:solidFill>
                  <a:srgbClr val="222222"/>
                </a:solidFill>
                <a:effectLst/>
                <a:latin typeface="inherit"/>
              </a:rPr>
              <a:t> </a:t>
            </a:r>
            <a:r>
              <a:rPr kumimoji="0" lang="ru-RU" altLang="ru-RU" sz="2100" b="0" i="0" u="none" strike="noStrike" cap="none" normalizeH="0" dirty="0" err="1">
                <a:ln>
                  <a:noFill/>
                </a:ln>
                <a:solidFill>
                  <a:srgbClr val="222222"/>
                </a:solidFill>
                <a:effectLst/>
                <a:latin typeface="inherit"/>
              </a:rPr>
              <a:t>болса</a:t>
            </a:r>
            <a:r>
              <a:rPr kumimoji="0" lang="ru-RU" altLang="ru-RU" sz="2100" b="0" i="0" u="none" strike="noStrike" cap="none" normalizeH="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аяғыңызбен</a:t>
            </a:r>
            <a:r>
              <a:rPr kumimoji="0" lang="ru-RU" altLang="ru-RU" sz="2100" b="0" i="0" u="none" strike="noStrike" cap="none" normalizeH="0" dirty="0">
                <a:ln>
                  <a:noFill/>
                </a:ln>
                <a:solidFill>
                  <a:srgbClr val="222222"/>
                </a:solidFill>
                <a:effectLst/>
                <a:latin typeface="inherit"/>
              </a:rPr>
              <a:t> </a:t>
            </a:r>
            <a:r>
              <a:rPr kumimoji="0" lang="ru-RU" altLang="ru-RU" sz="2100" b="0" i="0" u="none" strike="noStrike" cap="none" normalizeH="0" dirty="0" err="1">
                <a:ln>
                  <a:noFill/>
                </a:ln>
                <a:solidFill>
                  <a:srgbClr val="222222"/>
                </a:solidFill>
                <a:effectLst/>
                <a:latin typeface="inherit"/>
              </a:rPr>
              <a:t>тарсылдатыңыз</a:t>
            </a:r>
            <a:r>
              <a:rPr kumimoji="0" lang="ru-RU" altLang="ru-RU" sz="2100" b="0" i="0" u="none" strike="noStrike" cap="none" normalizeH="0" dirty="0">
                <a:ln>
                  <a:noFill/>
                </a:ln>
                <a:solidFill>
                  <a:srgbClr val="222222"/>
                </a:solidFill>
                <a:effectLst/>
                <a:latin typeface="inherit"/>
              </a:rPr>
              <a:t>.</a:t>
            </a:r>
            <a:endParaRPr kumimoji="0" lang="ru-RU" altLang="ru-RU" sz="2100" b="0" i="0" u="none" strike="noStrike" cap="none" normalizeH="0" baseline="0" dirty="0">
              <a:ln>
                <a:noFill/>
              </a:ln>
              <a:solidFill>
                <a:srgbClr val="222222"/>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Егер</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сіз</a:t>
            </a:r>
            <a:r>
              <a:rPr kumimoji="0" lang="ru-RU" altLang="ru-RU" sz="2100" b="0" i="0" u="none" strike="noStrike" cap="none" normalizeH="0" baseline="0" dirty="0">
                <a:ln>
                  <a:noFill/>
                </a:ln>
                <a:solidFill>
                  <a:srgbClr val="222222"/>
                </a:solidFill>
                <a:effectLst/>
                <a:latin typeface="inherit"/>
              </a:rPr>
              <a:t> балаларды тәрбиелеудегі </a:t>
            </a:r>
            <a:r>
              <a:rPr kumimoji="0" lang="ru-RU" altLang="ru-RU" sz="2100" b="0" i="0" u="none" strike="noStrike" cap="none" normalizeH="0" baseline="0" dirty="0" err="1">
                <a:ln>
                  <a:noFill/>
                </a:ln>
                <a:solidFill>
                  <a:srgbClr val="222222"/>
                </a:solidFill>
                <a:effectLst/>
                <a:latin typeface="inherit"/>
              </a:rPr>
              <a:t>ең</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бастысы</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ересектердің</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үлгісі</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деп</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ойласаңыз</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күліңіз</a:t>
            </a:r>
            <a:r>
              <a:rPr kumimoji="0" lang="ru-RU" altLang="ru-RU" sz="2100" b="0" i="0" u="none" strike="noStrike" cap="none" normalizeH="0" baseline="0" dirty="0">
                <a:ln>
                  <a:noFill/>
                </a:ln>
                <a:solidFill>
                  <a:srgbClr val="222222"/>
                </a:solidFill>
                <a:effectLst/>
                <a:latin typeface="inherit"/>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err="1">
                <a:ln>
                  <a:noFill/>
                </a:ln>
                <a:solidFill>
                  <a:srgbClr val="222222"/>
                </a:solidFill>
                <a:effectLst/>
                <a:latin typeface="inherit"/>
              </a:rPr>
              <a:t>Егер</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сіз</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балаңызға</a:t>
            </a:r>
            <a:r>
              <a:rPr kumimoji="0" lang="ru-RU" altLang="ru-RU" sz="2100" b="0" i="0" u="none" strike="noStrike" cap="none" normalizeH="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отбасында</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бақытты</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болуы</a:t>
            </a:r>
            <a:r>
              <a:rPr kumimoji="0" lang="ru-RU" altLang="ru-RU" sz="2100" b="0" i="0" u="none" strike="noStrike" cap="none" normalizeH="0" baseline="0" dirty="0">
                <a:ln>
                  <a:noFill/>
                </a:ln>
                <a:solidFill>
                  <a:srgbClr val="222222"/>
                </a:solidFill>
                <a:effectLst/>
                <a:latin typeface="inherit"/>
              </a:rPr>
              <a:t> үшін </a:t>
            </a:r>
            <a:r>
              <a:rPr kumimoji="0" lang="ru-RU" altLang="ru-RU" sz="2100" b="0" i="0" u="none" strike="noStrike" cap="none" normalizeH="0" baseline="0" dirty="0" err="1">
                <a:ln>
                  <a:noFill/>
                </a:ln>
                <a:solidFill>
                  <a:srgbClr val="222222"/>
                </a:solidFill>
                <a:effectLst/>
                <a:latin typeface="inherit"/>
              </a:rPr>
              <a:t>қолыңыздан</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келгеннің</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барлығын</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жасасаңыз</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өзіңізді</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басыңыздан</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сипаңыз</a:t>
            </a:r>
            <a:r>
              <a:rPr kumimoji="0" lang="ru-RU" altLang="ru-RU" sz="2100" b="0" i="0" u="none" strike="noStrike" cap="none" normalizeH="0" baseline="0" dirty="0">
                <a:ln>
                  <a:noFill/>
                </a:ln>
                <a:solidFill>
                  <a:srgbClr val="222222"/>
                </a:solidFill>
                <a:effectLst/>
                <a:latin typeface="inherit"/>
              </a:rPr>
              <a:t>.</a:t>
            </a: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
        <p:nvSpPr>
          <p:cNvPr id="3" name="Rectangle 1"/>
          <p:cNvSpPr>
            <a:spLocks noChangeArrowheads="1"/>
          </p:cNvSpPr>
          <p:nvPr/>
        </p:nvSpPr>
        <p:spPr bwMode="auto">
          <a:xfrm>
            <a:off x="611560" y="116632"/>
            <a:ext cx="8208912" cy="125740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tabLst/>
            </a:pPr>
            <a:r>
              <a:rPr kumimoji="0" lang="ru-RU" altLang="ru-RU" sz="2100" b="0" i="0" u="none" strike="noStrike" cap="none" normalizeH="0" baseline="0" dirty="0">
                <a:ln>
                  <a:noFill/>
                </a:ln>
                <a:solidFill>
                  <a:srgbClr val="FF0000"/>
                </a:solidFill>
                <a:effectLst/>
                <a:latin typeface="inherit"/>
              </a:rPr>
              <a:t>«</a:t>
            </a:r>
            <a:r>
              <a:rPr kumimoji="0" lang="ru-RU" altLang="ru-RU" sz="2100" b="0" i="0" u="none" strike="noStrike" cap="none" normalizeH="0" baseline="0" dirty="0" err="1">
                <a:ln>
                  <a:noFill/>
                </a:ln>
                <a:solidFill>
                  <a:srgbClr val="FF0000"/>
                </a:solidFill>
                <a:effectLst/>
                <a:latin typeface="inherit"/>
              </a:rPr>
              <a:t>Психологиялық</a:t>
            </a:r>
            <a:r>
              <a:rPr kumimoji="0" lang="ru-RU" altLang="ru-RU" sz="2100" b="0" i="0" u="none" strike="noStrike" cap="none" normalizeH="0" baseline="0" dirty="0">
                <a:ln>
                  <a:noFill/>
                </a:ln>
                <a:solidFill>
                  <a:srgbClr val="FF0000"/>
                </a:solidFill>
                <a:effectLst/>
                <a:latin typeface="inherit"/>
              </a:rPr>
              <a:t> жаттығу» </a:t>
            </a:r>
            <a:r>
              <a:rPr kumimoji="0" lang="ru-RU" altLang="ru-RU" sz="2100" b="0" i="0" u="none" strike="noStrike" cap="none" normalizeH="0" baseline="0" dirty="0" err="1">
                <a:ln>
                  <a:noFill/>
                </a:ln>
                <a:solidFill>
                  <a:srgbClr val="222222"/>
                </a:solidFill>
                <a:effectLst/>
                <a:latin typeface="inherit"/>
              </a:rPr>
              <a:t>жаттығуы</a:t>
            </a:r>
            <a:r>
              <a:rPr kumimoji="0" lang="ru-RU" altLang="ru-RU" sz="2100" b="0" i="0" u="none" strike="noStrike" cap="none" normalizeH="0" baseline="0" dirty="0">
                <a:ln>
                  <a:noFill/>
                </a:ln>
                <a:solidFill>
                  <a:srgbClr val="222222"/>
                </a:solidFill>
                <a:effectLst/>
                <a:latin typeface="inherit"/>
              </a:rPr>
              <a:t>. </a:t>
            </a:r>
            <a:endParaRPr lang="ru-RU" altLang="ru-RU" sz="2100" dirty="0">
              <a:solidFill>
                <a:srgbClr val="222222"/>
              </a:solidFill>
              <a:latin typeface="inherit"/>
            </a:endParaRPr>
          </a:p>
          <a:p>
            <a:pPr marR="0" lvl="0" algn="l" defTabSz="914400" rtl="0" eaLnBrk="0" fontAlgn="base" latinLnBrk="0" hangingPunct="0">
              <a:lnSpc>
                <a:spcPct val="100000"/>
              </a:lnSpc>
              <a:spcBef>
                <a:spcPct val="0"/>
              </a:spcBef>
              <a:spcAft>
                <a:spcPct val="0"/>
              </a:spcAft>
              <a:buClrTx/>
              <a:buSzTx/>
              <a:tabLst/>
            </a:pPr>
            <a:r>
              <a:rPr kumimoji="0" lang="ru-RU" altLang="ru-RU" sz="2100" b="0" i="0" u="none" strike="noStrike" cap="none" normalizeH="0" baseline="0" dirty="0" err="1">
                <a:ln>
                  <a:noFill/>
                </a:ln>
                <a:solidFill>
                  <a:srgbClr val="222222"/>
                </a:solidFill>
                <a:effectLst/>
                <a:latin typeface="inherit"/>
              </a:rPr>
              <a:t>Құрметті</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ұстаздар</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сіздердің</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көпшілігіңіз</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ата-аналарсыз</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Егер</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сіз</a:t>
            </a:r>
            <a:r>
              <a:rPr kumimoji="0" lang="ru-RU" altLang="ru-RU" sz="2100" b="0" i="0" u="none" strike="noStrike" cap="none" normalizeH="0" baseline="0" dirty="0">
                <a:ln>
                  <a:noFill/>
                </a:ln>
                <a:solidFill>
                  <a:srgbClr val="222222"/>
                </a:solidFill>
                <a:effectLst/>
                <a:latin typeface="inherit"/>
              </a:rPr>
              <a:t> осы </a:t>
            </a:r>
            <a:r>
              <a:rPr kumimoji="0" lang="ru-RU" altLang="ru-RU" sz="2100" b="0" i="0" u="none" strike="noStrike" cap="none" normalizeH="0" baseline="0" dirty="0" err="1">
                <a:ln>
                  <a:noFill/>
                </a:ln>
                <a:solidFill>
                  <a:srgbClr val="222222"/>
                </a:solidFill>
                <a:effectLst/>
                <a:latin typeface="inherit"/>
              </a:rPr>
              <a:t>мәлімдемелермен</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келіссеңіз</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белгілі</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бір</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қимылдарды</a:t>
            </a:r>
            <a:r>
              <a:rPr kumimoji="0" lang="ru-RU" altLang="ru-RU" sz="2100" b="0" i="0" u="none" strike="noStrike" cap="none" normalizeH="0" baseline="0" dirty="0">
                <a:ln>
                  <a:noFill/>
                </a:ln>
                <a:solidFill>
                  <a:srgbClr val="222222"/>
                </a:solidFill>
                <a:effectLst/>
                <a:latin typeface="inherit"/>
              </a:rPr>
              <a:t> </a:t>
            </a:r>
            <a:r>
              <a:rPr kumimoji="0" lang="ru-RU" altLang="ru-RU" sz="2100" b="0" i="0" u="none" strike="noStrike" cap="none" normalizeH="0" baseline="0" dirty="0" err="1">
                <a:ln>
                  <a:noFill/>
                </a:ln>
                <a:solidFill>
                  <a:srgbClr val="222222"/>
                </a:solidFill>
                <a:effectLst/>
                <a:latin typeface="inherit"/>
              </a:rPr>
              <a:t>орындаңыз</a:t>
            </a:r>
            <a:r>
              <a:rPr kumimoji="0" lang="ru-RU" altLang="ru-RU" sz="2100" b="0" i="0" u="none" strike="noStrike" cap="none" normalizeH="0" baseline="0" dirty="0">
                <a:ln>
                  <a:noFill/>
                </a:ln>
                <a:solidFill>
                  <a:srgbClr val="222222"/>
                </a:solidFill>
                <a:effectLst/>
                <a:latin typeface="inherit"/>
              </a:rPr>
              <a:t>:</a:t>
            </a:r>
            <a:r>
              <a:rPr kumimoji="0" lang="ru-RU" altLang="ru-RU" sz="800" b="0" i="0" u="none" strike="noStrike" cap="none" normalizeH="0" baseline="0" dirty="0">
                <a:ln>
                  <a:noFill/>
                </a:ln>
                <a:solidFill>
                  <a:schemeClr val="tx1"/>
                </a:solidFill>
                <a:effectLst/>
              </a:rPr>
              <a:t> </a:t>
            </a: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02157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lastohka1962.rusedu.net/gallery/3558/23-33.jpg"/>
          <p:cNvPicPr>
            <a:picLocks noChangeAspect="1" noChangeArrowheads="1"/>
          </p:cNvPicPr>
          <p:nvPr/>
        </p:nvPicPr>
        <p:blipFill>
          <a:blip r:embed="rId2" cstate="print"/>
          <a:srcRect/>
          <a:stretch>
            <a:fillRect/>
          </a:stretch>
        </p:blipFill>
        <p:spPr bwMode="auto">
          <a:xfrm>
            <a:off x="0" y="0"/>
            <a:ext cx="9210512" cy="7195568"/>
          </a:xfrm>
          <a:prstGeom prst="rect">
            <a:avLst/>
          </a:prstGeom>
          <a:noFill/>
        </p:spPr>
      </p:pic>
      <p:sp>
        <p:nvSpPr>
          <p:cNvPr id="2" name="Прямоугольник 1"/>
          <p:cNvSpPr/>
          <p:nvPr/>
        </p:nvSpPr>
        <p:spPr>
          <a:xfrm>
            <a:off x="179512" y="-531440"/>
            <a:ext cx="9031000" cy="7695953"/>
          </a:xfrm>
          <a:prstGeom prst="rect">
            <a:avLst/>
          </a:prstGeom>
        </p:spPr>
        <p:txBody>
          <a:bodyPr wrap="square">
            <a:spAutoFit/>
          </a:bodyPr>
          <a:lstStyle/>
          <a:p>
            <a:pPr indent="449580">
              <a:lnSpc>
                <a:spcPct val="115000"/>
              </a:lnSpc>
              <a:spcAft>
                <a:spcPts val="0"/>
              </a:spcAft>
            </a:pPr>
            <a:endParaRPr lang="kk-KZ" b="1" dirty="0">
              <a:latin typeface="Times New Roman"/>
              <a:ea typeface="Calibri"/>
              <a:cs typeface="Times New Roman"/>
            </a:endParaRPr>
          </a:p>
          <a:p>
            <a:pPr indent="449580">
              <a:lnSpc>
                <a:spcPct val="115000"/>
              </a:lnSpc>
              <a:spcAft>
                <a:spcPts val="0"/>
              </a:spcAft>
            </a:pPr>
            <a:endParaRPr lang="kk-KZ" b="1" dirty="0">
              <a:latin typeface="Times New Roman"/>
              <a:ea typeface="Calibri"/>
              <a:cs typeface="Times New Roman"/>
            </a:endParaRPr>
          </a:p>
          <a:p>
            <a:pPr indent="449580">
              <a:lnSpc>
                <a:spcPct val="115000"/>
              </a:lnSpc>
              <a:spcAft>
                <a:spcPts val="0"/>
              </a:spcAft>
            </a:pPr>
            <a:endParaRPr lang="kk-KZ" b="1" dirty="0">
              <a:latin typeface="Times New Roman"/>
              <a:ea typeface="Calibri"/>
              <a:cs typeface="Times New Roman"/>
            </a:endParaRPr>
          </a:p>
          <a:p>
            <a:pPr indent="449580">
              <a:lnSpc>
                <a:spcPct val="115000"/>
              </a:lnSpc>
              <a:spcAft>
                <a:spcPts val="0"/>
              </a:spcAft>
            </a:pPr>
            <a:r>
              <a:rPr lang="kk-KZ" b="1" dirty="0">
                <a:solidFill>
                  <a:srgbClr val="FF0000"/>
                </a:solidFill>
                <a:latin typeface="Times New Roman"/>
                <a:ea typeface="Calibri"/>
                <a:cs typeface="Times New Roman"/>
              </a:rPr>
              <a:t>Жағдаяттарды шешіңіз.</a:t>
            </a:r>
            <a:r>
              <a:rPr lang="kk-KZ" b="1" dirty="0">
                <a:latin typeface="Times New Roman"/>
                <a:ea typeface="Calibri"/>
                <a:cs typeface="Times New Roman"/>
              </a:rPr>
              <a:t> (әр түрлі смайликтер арқылы топқа бөлеміз)</a:t>
            </a:r>
            <a:endParaRPr lang="ru-RU" sz="1400" dirty="0">
              <a:ea typeface="Calibri"/>
              <a:cs typeface="Times New Roman"/>
            </a:endParaRPr>
          </a:p>
          <a:p>
            <a:pPr marL="342900" lvl="0" indent="-342900">
              <a:lnSpc>
                <a:spcPct val="115000"/>
              </a:lnSpc>
              <a:spcAft>
                <a:spcPts val="0"/>
              </a:spcAft>
              <a:buFont typeface="+mj-lt"/>
              <a:buAutoNum type="arabicPeriod"/>
            </a:pPr>
            <a:r>
              <a:rPr lang="kk-KZ" dirty="0">
                <a:latin typeface="Times New Roman"/>
                <a:ea typeface="Calibri"/>
                <a:cs typeface="Times New Roman"/>
              </a:rPr>
              <a:t>Он жасар баласының бір қатар заттарын қажетсіз деп лақтырып </a:t>
            </a:r>
            <a:endParaRPr lang="ru-RU" sz="1400" dirty="0">
              <a:ea typeface="Calibri"/>
              <a:cs typeface="Times New Roman"/>
            </a:endParaRPr>
          </a:p>
          <a:p>
            <a:pPr>
              <a:lnSpc>
                <a:spcPct val="115000"/>
              </a:lnSpc>
              <a:spcAft>
                <a:spcPts val="0"/>
              </a:spcAft>
            </a:pPr>
            <a:r>
              <a:rPr lang="kk-KZ" dirty="0">
                <a:latin typeface="Times New Roman"/>
                <a:ea typeface="Calibri"/>
                <a:cs typeface="Times New Roman"/>
              </a:rPr>
              <a:t>жібереді. Баласы сабақтан келген соң, бұл жағдайды көріп, шешесіне қатты ренжіді. Шешесінің ойынша баласының мұндай реніш білдіруге қақысы жоқ. Себебі, осы үйде реттестіретін, қалыпқа келтіретінжалғыз адам шешесі болғандықтан, қалай жинайды, солай болуы тиіс.</a:t>
            </a:r>
            <a:endParaRPr lang="ru-RU" sz="1400" dirty="0">
              <a:ea typeface="Calibri"/>
              <a:cs typeface="Times New Roman"/>
            </a:endParaRPr>
          </a:p>
          <a:p>
            <a:pPr>
              <a:lnSpc>
                <a:spcPct val="115000"/>
              </a:lnSpc>
              <a:spcAft>
                <a:spcPts val="0"/>
              </a:spcAft>
            </a:pPr>
            <a:r>
              <a:rPr lang="kk-KZ" dirty="0">
                <a:latin typeface="Times New Roman"/>
                <a:ea typeface="Calibri"/>
                <a:cs typeface="Times New Roman"/>
              </a:rPr>
              <a:t>Сұрақ: Шешесінің іс-әрекеті дұрыс деп ойлайсызба?</a:t>
            </a:r>
            <a:endParaRPr lang="ru-RU" sz="1400" dirty="0">
              <a:ea typeface="Calibri"/>
              <a:cs typeface="Times New Roman"/>
            </a:endParaRPr>
          </a:p>
          <a:p>
            <a:pPr>
              <a:lnSpc>
                <a:spcPct val="115000"/>
              </a:lnSpc>
              <a:spcAft>
                <a:spcPts val="0"/>
              </a:spcAft>
            </a:pPr>
            <a:r>
              <a:rPr lang="kk-KZ" dirty="0">
                <a:latin typeface="Times New Roman"/>
                <a:ea typeface="Calibri"/>
                <a:cs typeface="Times New Roman"/>
              </a:rPr>
              <a:t>Қандай қателік бар?</a:t>
            </a:r>
            <a:endParaRPr lang="ru-RU" sz="1400" dirty="0">
              <a:ea typeface="Calibri"/>
              <a:cs typeface="Times New Roman"/>
            </a:endParaRPr>
          </a:p>
          <a:p>
            <a:pPr>
              <a:lnSpc>
                <a:spcPct val="115000"/>
              </a:lnSpc>
              <a:spcAft>
                <a:spcPts val="0"/>
              </a:spcAft>
            </a:pPr>
            <a:r>
              <a:rPr lang="kk-KZ" dirty="0">
                <a:latin typeface="Times New Roman"/>
                <a:ea typeface="Calibri"/>
                <a:cs typeface="Times New Roman"/>
              </a:rPr>
              <a:t>Баланың құқығы бұзылдыма?</a:t>
            </a:r>
            <a:endParaRPr lang="ru-RU" sz="1400" dirty="0">
              <a:ea typeface="Calibri"/>
              <a:cs typeface="Times New Roman"/>
            </a:endParaRPr>
          </a:p>
          <a:p>
            <a:pPr>
              <a:lnSpc>
                <a:spcPct val="115000"/>
              </a:lnSpc>
              <a:spcAft>
                <a:spcPts val="0"/>
              </a:spcAft>
            </a:pPr>
            <a:r>
              <a:rPr lang="kk-KZ" dirty="0">
                <a:latin typeface="Times New Roman"/>
                <a:ea typeface="Calibri"/>
                <a:cs typeface="Times New Roman"/>
              </a:rPr>
              <a:t>2. Баласының күнделігінде үнемі оның мектепте жанжал шығарғандығы туралы ескерту жазулы тұрады. Осы үшін балаға ата-ана тарапынан әркез күш қолданған. </a:t>
            </a:r>
            <a:endParaRPr lang="ru-RU" sz="1400" dirty="0">
              <a:ea typeface="Calibri"/>
              <a:cs typeface="Times New Roman"/>
            </a:endParaRPr>
          </a:p>
          <a:p>
            <a:pPr>
              <a:lnSpc>
                <a:spcPct val="115000"/>
              </a:lnSpc>
              <a:spcAft>
                <a:spcPts val="0"/>
              </a:spcAft>
            </a:pPr>
            <a:r>
              <a:rPr lang="kk-KZ" dirty="0">
                <a:latin typeface="Times New Roman"/>
                <a:ea typeface="Calibri"/>
                <a:cs typeface="Times New Roman"/>
              </a:rPr>
              <a:t>Сұрақ: баланың мектепке үнемі жанжал шығаруы неліктен?</a:t>
            </a:r>
            <a:endParaRPr lang="ru-RU" sz="1400" dirty="0">
              <a:ea typeface="Calibri"/>
              <a:cs typeface="Times New Roman"/>
            </a:endParaRPr>
          </a:p>
          <a:p>
            <a:pPr>
              <a:lnSpc>
                <a:spcPct val="115000"/>
              </a:lnSpc>
              <a:spcAft>
                <a:spcPts val="0"/>
              </a:spcAft>
            </a:pPr>
            <a:r>
              <a:rPr lang="kk-KZ" dirty="0">
                <a:latin typeface="Times New Roman"/>
                <a:ea typeface="Calibri"/>
                <a:cs typeface="Times New Roman"/>
              </a:rPr>
              <a:t>Осы жағдайда ата-ана не істеуі керек?</a:t>
            </a:r>
            <a:endParaRPr lang="ru-RU" sz="1400" dirty="0">
              <a:ea typeface="Calibri"/>
              <a:cs typeface="Times New Roman"/>
            </a:endParaRPr>
          </a:p>
          <a:p>
            <a:pPr>
              <a:lnSpc>
                <a:spcPct val="115000"/>
              </a:lnSpc>
              <a:spcAft>
                <a:spcPts val="0"/>
              </a:spcAft>
            </a:pPr>
            <a:r>
              <a:rPr lang="ru-RU" sz="1400" dirty="0">
                <a:latin typeface="Times New Roman"/>
                <a:ea typeface="Calibri"/>
                <a:cs typeface="Times New Roman"/>
              </a:rPr>
              <a:t>3. </a:t>
            </a:r>
            <a:r>
              <a:rPr lang="kk-KZ" dirty="0">
                <a:latin typeface="Times New Roman"/>
                <a:ea typeface="Calibri"/>
                <a:cs typeface="Times New Roman"/>
              </a:rPr>
              <a:t>Бала өте қатал тәрбиеленеді. Оған ата-анасы ешқашан ойыншық сатып </a:t>
            </a:r>
            <a:endParaRPr lang="ru-RU" sz="1400" dirty="0">
              <a:ea typeface="Calibri"/>
              <a:cs typeface="Times New Roman"/>
            </a:endParaRPr>
          </a:p>
          <a:p>
            <a:pPr>
              <a:lnSpc>
                <a:spcPct val="115000"/>
              </a:lnSpc>
              <a:spcAft>
                <a:spcPts val="0"/>
              </a:spcAft>
            </a:pPr>
            <a:r>
              <a:rPr lang="kk-KZ" dirty="0">
                <a:latin typeface="Times New Roman"/>
                <a:ea typeface="Calibri"/>
                <a:cs typeface="Times New Roman"/>
              </a:rPr>
              <a:t>алып бермеді, тәтті әперіп еркелетпеді, концерт, кино, спектактльге барып көрмеді. Ата-анасының айтқанымен жүрді, дегеніне көнді., тек бұйрықты жүзеге асырушы, орындаушы қалыпта ғана өсті. Бала ата-анасының барлық айтқандарын екі етпей, бұлжытпай орындаса да олардан бір ауыз жылы сөз естімеді. </a:t>
            </a:r>
            <a:endParaRPr lang="ru-RU" sz="1400" dirty="0">
              <a:ea typeface="Calibri"/>
              <a:cs typeface="Times New Roman"/>
            </a:endParaRPr>
          </a:p>
          <a:p>
            <a:pPr>
              <a:lnSpc>
                <a:spcPct val="115000"/>
              </a:lnSpc>
              <a:spcAft>
                <a:spcPts val="0"/>
              </a:spcAft>
            </a:pPr>
            <a:r>
              <a:rPr lang="kk-KZ" dirty="0">
                <a:latin typeface="Times New Roman"/>
                <a:ea typeface="Calibri"/>
                <a:cs typeface="Times New Roman"/>
              </a:rPr>
              <a:t>Сұрақ: мүндай отбасы туралы не айтар едіңіз?</a:t>
            </a:r>
            <a:endParaRPr lang="ru-RU" sz="1400" dirty="0">
              <a:ea typeface="Calibri"/>
              <a:cs typeface="Times New Roman"/>
            </a:endParaRPr>
          </a:p>
          <a:p>
            <a:pPr>
              <a:lnSpc>
                <a:spcPct val="115000"/>
              </a:lnSpc>
              <a:spcAft>
                <a:spcPts val="0"/>
              </a:spcAft>
            </a:pPr>
            <a:r>
              <a:rPr lang="kk-KZ" dirty="0">
                <a:latin typeface="Times New Roman"/>
                <a:ea typeface="Calibri"/>
                <a:cs typeface="Times New Roman"/>
              </a:rPr>
              <a:t>Сіз балаңыздың осылай өсуін қалайсызба?</a:t>
            </a:r>
            <a:endParaRPr lang="ru-RU" sz="1400" dirty="0">
              <a:ea typeface="Calibri"/>
              <a:cs typeface="Times New Roman"/>
            </a:endParaRPr>
          </a:p>
          <a:p>
            <a:pPr>
              <a:spcAft>
                <a:spcPts val="0"/>
              </a:spcAft>
            </a:pPr>
            <a:r>
              <a:rPr lang="kk-KZ" dirty="0">
                <a:solidFill>
                  <a:srgbClr val="000000"/>
                </a:solidFill>
                <a:latin typeface="Times New Roman"/>
                <a:ea typeface="Times New Roman"/>
              </a:rPr>
              <a:t> </a:t>
            </a:r>
            <a:endParaRPr lang="ru-RU" sz="1600" dirty="0">
              <a:effectLst/>
              <a:latin typeface="Times New Roman"/>
              <a:ea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lastohka1962.rusedu.net/gallery/3558/23-33.jpg"/>
          <p:cNvPicPr>
            <a:picLocks noChangeAspect="1" noChangeArrowheads="1"/>
          </p:cNvPicPr>
          <p:nvPr/>
        </p:nvPicPr>
        <p:blipFill>
          <a:blip r:embed="rId2" cstate="print"/>
          <a:srcRect/>
          <a:stretch>
            <a:fillRect/>
          </a:stretch>
        </p:blipFill>
        <p:spPr bwMode="auto">
          <a:xfrm>
            <a:off x="0" y="0"/>
            <a:ext cx="9210512" cy="6862912"/>
          </a:xfrm>
          <a:prstGeom prst="rect">
            <a:avLst/>
          </a:prstGeom>
          <a:noFill/>
        </p:spPr>
      </p:pic>
      <p:sp>
        <p:nvSpPr>
          <p:cNvPr id="4" name="Прямоугольник 3"/>
          <p:cNvSpPr/>
          <p:nvPr/>
        </p:nvSpPr>
        <p:spPr>
          <a:xfrm>
            <a:off x="1331640" y="1723296"/>
            <a:ext cx="6408712" cy="400110"/>
          </a:xfrm>
          <a:prstGeom prst="rect">
            <a:avLst/>
          </a:prstGeom>
        </p:spPr>
        <p:txBody>
          <a:bodyPr wrap="square">
            <a:spAutoFit/>
          </a:bodyPr>
          <a:lstStyle/>
          <a:p>
            <a:pPr indent="449580">
              <a:spcAft>
                <a:spcPts val="0"/>
              </a:spcAft>
            </a:pPr>
            <a:endParaRPr lang="ru-RU" sz="2000" dirty="0">
              <a:effectLst/>
              <a:latin typeface="Times New Roman"/>
              <a:ea typeface="Times New Roman"/>
            </a:endParaRPr>
          </a:p>
        </p:txBody>
      </p:sp>
      <p:sp>
        <p:nvSpPr>
          <p:cNvPr id="6" name="Rectangle 1"/>
          <p:cNvSpPr>
            <a:spLocks noChangeArrowheads="1"/>
          </p:cNvSpPr>
          <p:nvPr/>
        </p:nvSpPr>
        <p:spPr bwMode="auto">
          <a:xfrm>
            <a:off x="539552" y="658145"/>
            <a:ext cx="8208912" cy="427361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8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«Назар аударыңыз» </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рөлдік ойыны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1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Мақсаты: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баланың</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ішкі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әлеміне</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көңіл</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бөлу</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ата-аналардың</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түсінбеушілігі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балалардың</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эмоционалды</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жағдайына</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қалай</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әсер</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ететінін</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талдау</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Ойынға</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қатысуға</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үш</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адам</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шақырылады</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Біреуі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әкенің</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рөлін</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екіншісі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ананың</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рөлін</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үшіншісі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баланың</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рөлін</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орындайды</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Оларға</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жағдайды</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жоғалту</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туралы</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тапсырма</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беріледі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Әкем</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жұмыстан</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кеш</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кетті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және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үйге</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әдеттегіден</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кеш</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келді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Ол</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кешті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отбасымен</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бассейнде</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өткізуді жоспарлағанын ұмытып кетті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Анасы</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нәрсені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баланың</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көзінше</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сұрыптай</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бастайды</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Содан</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кейін</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қатысушылар</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рөлдерді</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қалай</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ойнағандары</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туралы</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 </a:t>
            </a:r>
            <a:r>
              <a:rPr kumimoji="0" lang="ru-RU" altLang="ru-RU" sz="2100" b="0" i="0" u="none" strike="noStrike" cap="none" normalizeH="0" baseline="0" dirty="0" err="1">
                <a:ln>
                  <a:noFill/>
                </a:ln>
                <a:solidFill>
                  <a:srgbClr val="222222"/>
                </a:solidFill>
                <a:effectLst/>
                <a:latin typeface="Times New Roman" panose="02020603050405020304" pitchFamily="18" charset="0"/>
                <a:cs typeface="Times New Roman" panose="02020603050405020304" pitchFamily="18" charset="0"/>
              </a:rPr>
              <a:t>талқылайды</a:t>
            </a:r>
            <a:r>
              <a:rPr kumimoji="0" lang="ru-RU" altLang="ru-RU" sz="21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a:t>
            </a:r>
            <a:r>
              <a:rPr kumimoji="0" lang="ru-RU" altLang="ru-RU" sz="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endPar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6105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lastohka1962.rusedu.net/gallery/3558/23-33.jpg"/>
          <p:cNvPicPr>
            <a:picLocks noChangeAspect="1" noChangeArrowheads="1"/>
          </p:cNvPicPr>
          <p:nvPr/>
        </p:nvPicPr>
        <p:blipFill>
          <a:blip r:embed="rId2" cstate="print"/>
          <a:srcRect/>
          <a:stretch>
            <a:fillRect/>
          </a:stretch>
        </p:blipFill>
        <p:spPr bwMode="auto">
          <a:xfrm>
            <a:off x="0" y="-5095"/>
            <a:ext cx="9210512" cy="6862912"/>
          </a:xfrm>
          <a:prstGeom prst="rect">
            <a:avLst/>
          </a:prstGeom>
          <a:noFill/>
        </p:spPr>
      </p:pic>
      <p:sp>
        <p:nvSpPr>
          <p:cNvPr id="4" name="Прямоугольник 3"/>
          <p:cNvSpPr/>
          <p:nvPr/>
        </p:nvSpPr>
        <p:spPr>
          <a:xfrm>
            <a:off x="1331640" y="1723296"/>
            <a:ext cx="6408712" cy="400110"/>
          </a:xfrm>
          <a:prstGeom prst="rect">
            <a:avLst/>
          </a:prstGeom>
        </p:spPr>
        <p:txBody>
          <a:bodyPr wrap="square">
            <a:spAutoFit/>
          </a:bodyPr>
          <a:lstStyle/>
          <a:p>
            <a:pPr indent="449580">
              <a:spcAft>
                <a:spcPts val="0"/>
              </a:spcAft>
            </a:pPr>
            <a:endParaRPr lang="ru-RU" sz="2000" dirty="0">
              <a:effectLst/>
              <a:latin typeface="Times New Roman"/>
              <a:ea typeface="Times New Roman"/>
            </a:endParaRPr>
          </a:p>
        </p:txBody>
      </p:sp>
      <p:sp>
        <p:nvSpPr>
          <p:cNvPr id="5" name="Прямоугольник 4"/>
          <p:cNvSpPr/>
          <p:nvPr/>
        </p:nvSpPr>
        <p:spPr>
          <a:xfrm>
            <a:off x="1043608" y="1742732"/>
            <a:ext cx="7200800" cy="3808735"/>
          </a:xfrm>
          <a:prstGeom prst="rect">
            <a:avLst/>
          </a:prstGeom>
        </p:spPr>
        <p:txBody>
          <a:bodyPr wrap="square">
            <a:spAutoFit/>
          </a:bodyPr>
          <a:lstStyle/>
          <a:p>
            <a:pPr indent="449580">
              <a:lnSpc>
                <a:spcPct val="115000"/>
              </a:lnSpc>
              <a:spcAft>
                <a:spcPts val="0"/>
              </a:spcAft>
            </a:pPr>
            <a:r>
              <a:rPr lang="ru-RU" sz="2400" b="1" i="1" dirty="0">
                <a:solidFill>
                  <a:srgbClr val="000000"/>
                </a:solidFill>
                <a:latin typeface="PT Sans"/>
              </a:rPr>
              <a:t>Ата-ананың </a:t>
            </a:r>
            <a:r>
              <a:rPr lang="ru-RU" sz="2400" b="1" i="1" dirty="0" err="1">
                <a:solidFill>
                  <a:srgbClr val="000000"/>
                </a:solidFill>
                <a:latin typeface="PT Sans"/>
              </a:rPr>
              <a:t>жеке</a:t>
            </a:r>
            <a:r>
              <a:rPr lang="ru-RU" sz="2400" b="1" i="1" dirty="0">
                <a:solidFill>
                  <a:srgbClr val="000000"/>
                </a:solidFill>
                <a:latin typeface="PT Sans"/>
              </a:rPr>
              <a:t> </a:t>
            </a:r>
            <a:r>
              <a:rPr lang="ru-RU" sz="2400" b="1" i="1" dirty="0" err="1">
                <a:solidFill>
                  <a:srgbClr val="000000"/>
                </a:solidFill>
                <a:latin typeface="PT Sans"/>
              </a:rPr>
              <a:t>басының</a:t>
            </a:r>
            <a:r>
              <a:rPr lang="ru-RU" sz="2400" b="1" i="1" dirty="0">
                <a:solidFill>
                  <a:srgbClr val="000000"/>
                </a:solidFill>
                <a:latin typeface="PT Sans"/>
              </a:rPr>
              <a:t> </a:t>
            </a:r>
            <a:r>
              <a:rPr lang="ru-RU" sz="2400" b="1" i="1" dirty="0" err="1">
                <a:solidFill>
                  <a:srgbClr val="000000"/>
                </a:solidFill>
                <a:latin typeface="PT Sans"/>
              </a:rPr>
              <a:t>әсері</a:t>
            </a:r>
            <a:r>
              <a:rPr lang="ru-RU" sz="2400" b="1" i="1" dirty="0">
                <a:solidFill>
                  <a:srgbClr val="000000"/>
                </a:solidFill>
                <a:latin typeface="PT Sans"/>
              </a:rPr>
              <a:t> </a:t>
            </a:r>
            <a:r>
              <a:rPr lang="ru-RU" sz="2400" b="1" i="1" dirty="0" err="1">
                <a:solidFill>
                  <a:srgbClr val="000000"/>
                </a:solidFill>
                <a:latin typeface="PT Sans"/>
              </a:rPr>
              <a:t>балаға</a:t>
            </a:r>
            <a:r>
              <a:rPr lang="ru-RU" sz="2400" b="1" i="1" dirty="0">
                <a:solidFill>
                  <a:srgbClr val="000000"/>
                </a:solidFill>
                <a:latin typeface="PT Sans"/>
              </a:rPr>
              <a:t> </a:t>
            </a:r>
            <a:r>
              <a:rPr lang="ru-RU" sz="2400" b="1" i="1" dirty="0" err="1">
                <a:solidFill>
                  <a:srgbClr val="000000"/>
                </a:solidFill>
                <a:latin typeface="PT Sans"/>
              </a:rPr>
              <a:t>күн</a:t>
            </a:r>
            <a:r>
              <a:rPr lang="ru-RU" sz="2400" b="1" i="1" dirty="0">
                <a:solidFill>
                  <a:srgbClr val="000000"/>
                </a:solidFill>
                <a:latin typeface="PT Sans"/>
              </a:rPr>
              <a:t> </a:t>
            </a:r>
            <a:r>
              <a:rPr lang="ru-RU" sz="2400" b="1" i="1" dirty="0" err="1">
                <a:solidFill>
                  <a:srgbClr val="000000"/>
                </a:solidFill>
                <a:latin typeface="PT Sans"/>
              </a:rPr>
              <a:t>сәулесімен</a:t>
            </a:r>
            <a:r>
              <a:rPr lang="ru-RU" sz="2400" b="1" i="1" dirty="0">
                <a:solidFill>
                  <a:srgbClr val="000000"/>
                </a:solidFill>
                <a:latin typeface="PT Sans"/>
              </a:rPr>
              <a:t> </a:t>
            </a:r>
            <a:r>
              <a:rPr lang="ru-RU" sz="2400" b="1" i="1" dirty="0" err="1">
                <a:solidFill>
                  <a:srgbClr val="000000"/>
                </a:solidFill>
                <a:latin typeface="PT Sans"/>
              </a:rPr>
              <a:t>бірдей,мұны</a:t>
            </a:r>
            <a:r>
              <a:rPr lang="ru-RU" sz="2400" b="1" i="1" dirty="0">
                <a:solidFill>
                  <a:srgbClr val="000000"/>
                </a:solidFill>
                <a:latin typeface="PT Sans"/>
              </a:rPr>
              <a:t> </a:t>
            </a:r>
            <a:r>
              <a:rPr lang="ru-RU" sz="2400" b="1" i="1" dirty="0" err="1">
                <a:solidFill>
                  <a:srgbClr val="000000"/>
                </a:solidFill>
                <a:latin typeface="PT Sans"/>
              </a:rPr>
              <a:t>басқа</a:t>
            </a:r>
            <a:r>
              <a:rPr lang="ru-RU" sz="2400" b="1" i="1" dirty="0">
                <a:solidFill>
                  <a:srgbClr val="000000"/>
                </a:solidFill>
                <a:latin typeface="PT Sans"/>
              </a:rPr>
              <a:t> </a:t>
            </a:r>
            <a:r>
              <a:rPr lang="ru-RU" sz="2400" b="1" i="1" dirty="0" err="1">
                <a:solidFill>
                  <a:srgbClr val="000000"/>
                </a:solidFill>
                <a:latin typeface="PT Sans"/>
              </a:rPr>
              <a:t>ешбір</a:t>
            </a:r>
            <a:r>
              <a:rPr lang="ru-RU" sz="2400" b="1" i="1" dirty="0">
                <a:solidFill>
                  <a:srgbClr val="000000"/>
                </a:solidFill>
                <a:latin typeface="PT Sans"/>
              </a:rPr>
              <a:t> </a:t>
            </a:r>
            <a:r>
              <a:rPr lang="ru-RU" sz="2400" b="1" i="1" dirty="0" err="1">
                <a:solidFill>
                  <a:srgbClr val="000000"/>
                </a:solidFill>
                <a:latin typeface="PT Sans"/>
              </a:rPr>
              <a:t>нәрсемен</a:t>
            </a:r>
            <a:r>
              <a:rPr lang="ru-RU" sz="2400" b="1" i="1" dirty="0">
                <a:solidFill>
                  <a:srgbClr val="000000"/>
                </a:solidFill>
                <a:latin typeface="PT Sans"/>
              </a:rPr>
              <a:t> </a:t>
            </a:r>
            <a:r>
              <a:rPr lang="ru-RU" sz="2400" b="1" i="1" dirty="0" err="1">
                <a:solidFill>
                  <a:srgbClr val="000000"/>
                </a:solidFill>
                <a:latin typeface="PT Sans"/>
              </a:rPr>
              <a:t>ауыстыру</a:t>
            </a:r>
            <a:r>
              <a:rPr lang="ru-RU" sz="2400" b="1" i="1" dirty="0">
                <a:solidFill>
                  <a:srgbClr val="000000"/>
                </a:solidFill>
                <a:latin typeface="PT Sans"/>
              </a:rPr>
              <a:t> </a:t>
            </a:r>
            <a:r>
              <a:rPr lang="ru-RU" sz="2400" b="1" i="1" dirty="0" err="1">
                <a:solidFill>
                  <a:srgbClr val="000000"/>
                </a:solidFill>
                <a:latin typeface="PT Sans"/>
              </a:rPr>
              <a:t>мүмкін</a:t>
            </a:r>
            <a:r>
              <a:rPr lang="ru-RU" sz="2400" b="1" i="1" dirty="0">
                <a:solidFill>
                  <a:srgbClr val="000000"/>
                </a:solidFill>
                <a:latin typeface="PT Sans"/>
              </a:rPr>
              <a:t> </a:t>
            </a:r>
            <a:r>
              <a:rPr lang="ru-RU" sz="2400" b="1" i="1" dirty="0" err="1">
                <a:solidFill>
                  <a:srgbClr val="000000"/>
                </a:solidFill>
                <a:latin typeface="PT Sans"/>
              </a:rPr>
              <a:t>емес</a:t>
            </a:r>
            <a:r>
              <a:rPr lang="ru-RU" sz="2400" b="1" i="1" dirty="0">
                <a:solidFill>
                  <a:srgbClr val="000000"/>
                </a:solidFill>
                <a:latin typeface="PT Sans"/>
              </a:rPr>
              <a:t> .</a:t>
            </a:r>
            <a:r>
              <a:rPr lang="ru-RU" sz="2400" b="1" i="1" dirty="0" err="1">
                <a:solidFill>
                  <a:srgbClr val="000000"/>
                </a:solidFill>
                <a:latin typeface="PT Sans"/>
              </a:rPr>
              <a:t>Құрметті</a:t>
            </a:r>
            <a:r>
              <a:rPr lang="ru-RU" sz="2400" b="1" i="1" dirty="0">
                <a:solidFill>
                  <a:srgbClr val="000000"/>
                </a:solidFill>
                <a:latin typeface="PT Sans"/>
              </a:rPr>
              <a:t> </a:t>
            </a:r>
            <a:r>
              <a:rPr lang="ru-RU" sz="2400" b="1" i="1" dirty="0" err="1">
                <a:solidFill>
                  <a:srgbClr val="000000"/>
                </a:solidFill>
                <a:latin typeface="PT Sans"/>
              </a:rPr>
              <a:t>ата-аналар</a:t>
            </a:r>
            <a:r>
              <a:rPr lang="ru-RU" sz="2400" b="1" i="1" dirty="0">
                <a:solidFill>
                  <a:srgbClr val="000000"/>
                </a:solidFill>
                <a:latin typeface="PT Sans"/>
              </a:rPr>
              <a:t>, </a:t>
            </a:r>
            <a:r>
              <a:rPr lang="ru-RU" sz="2400" b="1" i="1" dirty="0" err="1">
                <a:solidFill>
                  <a:srgbClr val="000000"/>
                </a:solidFill>
                <a:latin typeface="PT Sans"/>
              </a:rPr>
              <a:t>сіздерден</a:t>
            </a:r>
            <a:r>
              <a:rPr lang="ru-RU" sz="2400" b="1" i="1" dirty="0">
                <a:solidFill>
                  <a:srgbClr val="000000"/>
                </a:solidFill>
                <a:latin typeface="PT Sans"/>
              </a:rPr>
              <a:t> </a:t>
            </a:r>
            <a:r>
              <a:rPr lang="ru-RU" sz="2400" b="1" i="1" dirty="0" err="1">
                <a:solidFill>
                  <a:srgbClr val="000000"/>
                </a:solidFill>
                <a:latin typeface="PT Sans"/>
              </a:rPr>
              <a:t>баладан</a:t>
            </a:r>
            <a:r>
              <a:rPr lang="ru-RU" sz="2400" b="1" i="1" dirty="0">
                <a:solidFill>
                  <a:srgbClr val="000000"/>
                </a:solidFill>
                <a:latin typeface="PT Sans"/>
              </a:rPr>
              <a:t> </a:t>
            </a:r>
            <a:r>
              <a:rPr lang="ru-RU" sz="2400" b="1" i="1" dirty="0" err="1">
                <a:solidFill>
                  <a:srgbClr val="000000"/>
                </a:solidFill>
                <a:latin typeface="PT Sans"/>
              </a:rPr>
              <a:t>жүрек</a:t>
            </a:r>
            <a:r>
              <a:rPr lang="ru-RU" sz="2400" b="1" i="1" dirty="0">
                <a:solidFill>
                  <a:srgbClr val="000000"/>
                </a:solidFill>
                <a:latin typeface="PT Sans"/>
              </a:rPr>
              <a:t> </a:t>
            </a:r>
            <a:r>
              <a:rPr lang="ru-RU" sz="2400" b="1" i="1" dirty="0" err="1">
                <a:solidFill>
                  <a:srgbClr val="000000"/>
                </a:solidFill>
                <a:latin typeface="PT Sans"/>
              </a:rPr>
              <a:t>жылуын</a:t>
            </a:r>
            <a:r>
              <a:rPr lang="ru-RU" sz="2400" b="1" i="1" dirty="0">
                <a:solidFill>
                  <a:srgbClr val="000000"/>
                </a:solidFill>
                <a:latin typeface="PT Sans"/>
              </a:rPr>
              <a:t> </a:t>
            </a:r>
            <a:r>
              <a:rPr lang="ru-RU" sz="2400" b="1" i="1" dirty="0" err="1">
                <a:solidFill>
                  <a:srgbClr val="000000"/>
                </a:solidFill>
                <a:latin typeface="PT Sans"/>
              </a:rPr>
              <a:t>аямай</a:t>
            </a:r>
            <a:r>
              <a:rPr lang="ru-RU" sz="2400" b="1" i="1" dirty="0">
                <a:solidFill>
                  <a:srgbClr val="000000"/>
                </a:solidFill>
                <a:latin typeface="PT Sans"/>
              </a:rPr>
              <a:t> </a:t>
            </a:r>
            <a:r>
              <a:rPr lang="ru-RU" sz="2400" b="1" i="1" dirty="0" err="1">
                <a:solidFill>
                  <a:srgbClr val="000000"/>
                </a:solidFill>
                <a:latin typeface="PT Sans"/>
              </a:rPr>
              <a:t>балаға</a:t>
            </a:r>
            <a:r>
              <a:rPr lang="ru-RU" sz="2400" b="1" i="1" dirty="0">
                <a:solidFill>
                  <a:srgbClr val="000000"/>
                </a:solidFill>
                <a:latin typeface="PT Sans"/>
              </a:rPr>
              <a:t> </a:t>
            </a:r>
            <a:r>
              <a:rPr lang="ru-RU" sz="2400" b="1" i="1" dirty="0" err="1">
                <a:solidFill>
                  <a:srgbClr val="000000"/>
                </a:solidFill>
                <a:latin typeface="PT Sans"/>
              </a:rPr>
              <a:t>бір</a:t>
            </a:r>
            <a:r>
              <a:rPr lang="ru-RU" sz="2400" b="1" i="1" dirty="0">
                <a:solidFill>
                  <a:srgbClr val="000000"/>
                </a:solidFill>
                <a:latin typeface="PT Sans"/>
              </a:rPr>
              <a:t> </a:t>
            </a:r>
            <a:r>
              <a:rPr lang="ru-RU" sz="2400" b="1" i="1" dirty="0" err="1">
                <a:solidFill>
                  <a:srgbClr val="000000"/>
                </a:solidFill>
                <a:latin typeface="PT Sans"/>
              </a:rPr>
              <a:t>сәт</a:t>
            </a:r>
            <a:r>
              <a:rPr lang="ru-RU" sz="2400" b="1" i="1" dirty="0">
                <a:solidFill>
                  <a:srgbClr val="000000"/>
                </a:solidFill>
                <a:latin typeface="PT Sans"/>
              </a:rPr>
              <a:t> </a:t>
            </a:r>
            <a:r>
              <a:rPr lang="ru-RU" sz="2400" b="1" i="1" dirty="0" err="1">
                <a:solidFill>
                  <a:srgbClr val="000000"/>
                </a:solidFill>
                <a:latin typeface="PT Sans"/>
              </a:rPr>
              <a:t>болса</a:t>
            </a:r>
            <a:r>
              <a:rPr lang="ru-RU" sz="2400" b="1" i="1" dirty="0">
                <a:solidFill>
                  <a:srgbClr val="000000"/>
                </a:solidFill>
                <a:latin typeface="PT Sans"/>
              </a:rPr>
              <a:t> </a:t>
            </a:r>
            <a:r>
              <a:rPr lang="ru-RU" sz="2400" b="1" i="1" dirty="0" err="1">
                <a:solidFill>
                  <a:srgbClr val="000000"/>
                </a:solidFill>
                <a:latin typeface="PT Sans"/>
              </a:rPr>
              <a:t>да,бала</a:t>
            </a:r>
            <a:r>
              <a:rPr lang="ru-RU" sz="2400" b="1" i="1" dirty="0">
                <a:solidFill>
                  <a:srgbClr val="000000"/>
                </a:solidFill>
                <a:latin typeface="PT Sans"/>
              </a:rPr>
              <a:t> </a:t>
            </a:r>
            <a:r>
              <a:rPr lang="ru-RU" sz="2400" b="1" i="1" dirty="0" err="1">
                <a:solidFill>
                  <a:srgbClr val="000000"/>
                </a:solidFill>
                <a:latin typeface="PT Sans"/>
              </a:rPr>
              <a:t>көзімен</a:t>
            </a:r>
            <a:r>
              <a:rPr lang="ru-RU" sz="2400" b="1" i="1" dirty="0">
                <a:solidFill>
                  <a:srgbClr val="000000"/>
                </a:solidFill>
                <a:latin typeface="PT Sans"/>
              </a:rPr>
              <a:t> </a:t>
            </a:r>
            <a:r>
              <a:rPr lang="ru-RU" sz="2400" b="1" i="1" dirty="0" err="1">
                <a:solidFill>
                  <a:srgbClr val="000000"/>
                </a:solidFill>
                <a:latin typeface="PT Sans"/>
              </a:rPr>
              <a:t>қараңыз</a:t>
            </a:r>
            <a:r>
              <a:rPr lang="ru-RU" sz="2400" b="1" i="1" dirty="0">
                <a:solidFill>
                  <a:srgbClr val="000000"/>
                </a:solidFill>
                <a:latin typeface="PT Sans"/>
              </a:rPr>
              <a:t> </a:t>
            </a:r>
            <a:r>
              <a:rPr lang="ru-RU" sz="2400" b="1" i="1" dirty="0" err="1">
                <a:solidFill>
                  <a:srgbClr val="000000"/>
                </a:solidFill>
                <a:latin typeface="PT Sans"/>
              </a:rPr>
              <a:t>дей</a:t>
            </a:r>
            <a:r>
              <a:rPr lang="ru-RU" sz="2400" b="1" i="1" dirty="0">
                <a:solidFill>
                  <a:srgbClr val="000000"/>
                </a:solidFill>
                <a:latin typeface="PT Sans"/>
              </a:rPr>
              <a:t> </a:t>
            </a:r>
            <a:r>
              <a:rPr lang="ru-RU" sz="2400" b="1" i="1" dirty="0" err="1">
                <a:solidFill>
                  <a:srgbClr val="000000"/>
                </a:solidFill>
                <a:latin typeface="PT Sans"/>
              </a:rPr>
              <a:t>отырып</a:t>
            </a:r>
            <a:r>
              <a:rPr lang="ru-RU" sz="2400" b="1" i="1" dirty="0">
                <a:solidFill>
                  <a:srgbClr val="000000"/>
                </a:solidFill>
                <a:latin typeface="PT Sans"/>
              </a:rPr>
              <a:t> </a:t>
            </a:r>
            <a:r>
              <a:rPr lang="ru-RU" sz="2400" b="1" i="1" dirty="0" err="1">
                <a:solidFill>
                  <a:srgbClr val="000000"/>
                </a:solidFill>
                <a:latin typeface="PT Sans"/>
              </a:rPr>
              <a:t>бүгінгі</a:t>
            </a:r>
            <a:r>
              <a:rPr lang="ru-RU" sz="2400" b="1" i="1" dirty="0">
                <a:solidFill>
                  <a:srgbClr val="000000"/>
                </a:solidFill>
                <a:latin typeface="PT Sans"/>
              </a:rPr>
              <a:t> </a:t>
            </a:r>
            <a:r>
              <a:rPr lang="ru-RU" sz="2400" b="1" i="1" dirty="0" err="1">
                <a:solidFill>
                  <a:srgbClr val="000000"/>
                </a:solidFill>
                <a:latin typeface="PT Sans"/>
              </a:rPr>
              <a:t>тренингке</a:t>
            </a:r>
            <a:r>
              <a:rPr lang="ru-RU" sz="2400" b="1" i="1" dirty="0">
                <a:solidFill>
                  <a:srgbClr val="000000"/>
                </a:solidFill>
                <a:latin typeface="PT Sans"/>
              </a:rPr>
              <a:t> </a:t>
            </a:r>
            <a:r>
              <a:rPr lang="ru-RU" sz="2400" b="1" i="1" dirty="0" err="1">
                <a:solidFill>
                  <a:srgbClr val="000000"/>
                </a:solidFill>
                <a:latin typeface="PT Sans"/>
              </a:rPr>
              <a:t>қатысқандарыңызға</a:t>
            </a:r>
            <a:r>
              <a:rPr lang="ru-RU" sz="2400" b="1" i="1" dirty="0">
                <a:solidFill>
                  <a:srgbClr val="000000"/>
                </a:solidFill>
                <a:latin typeface="PT Sans"/>
              </a:rPr>
              <a:t> </a:t>
            </a:r>
            <a:r>
              <a:rPr lang="ru-RU" sz="2400" b="1" i="1" dirty="0" err="1">
                <a:solidFill>
                  <a:srgbClr val="000000"/>
                </a:solidFill>
                <a:latin typeface="PT Sans"/>
              </a:rPr>
              <a:t>көп-көп</a:t>
            </a:r>
            <a:r>
              <a:rPr lang="ru-RU" sz="2400" b="1" i="1" dirty="0">
                <a:solidFill>
                  <a:srgbClr val="000000"/>
                </a:solidFill>
                <a:latin typeface="PT Sans"/>
              </a:rPr>
              <a:t> рахмет </a:t>
            </a:r>
            <a:r>
              <a:rPr lang="ru-RU" sz="2400" b="1" i="1" dirty="0" err="1">
                <a:solidFill>
                  <a:srgbClr val="000000"/>
                </a:solidFill>
                <a:latin typeface="PT Sans"/>
              </a:rPr>
              <a:t>айтамыз</a:t>
            </a:r>
            <a:r>
              <a:rPr lang="ru-RU" sz="2400" b="1" i="1" dirty="0">
                <a:solidFill>
                  <a:srgbClr val="000000"/>
                </a:solidFill>
                <a:latin typeface="PT Sans"/>
              </a:rPr>
              <a:t>!</a:t>
            </a:r>
            <a:r>
              <a:rPr lang="kk-KZ" sz="2400" i="1" dirty="0">
                <a:solidFill>
                  <a:srgbClr val="000000"/>
                </a:solidFill>
                <a:latin typeface="Times New Roman"/>
                <a:ea typeface="Calibri"/>
                <a:cs typeface="Times New Roman"/>
              </a:rPr>
              <a:t>.</a:t>
            </a:r>
            <a:br>
              <a:rPr lang="kk-KZ" sz="2400" i="1" dirty="0">
                <a:solidFill>
                  <a:srgbClr val="000000"/>
                </a:solidFill>
                <a:latin typeface="Times New Roman"/>
                <a:ea typeface="Calibri"/>
                <a:cs typeface="Times New Roman"/>
              </a:rPr>
            </a:br>
            <a:r>
              <a:rPr lang="ru-RU" sz="2000" i="1" dirty="0">
                <a:ea typeface="Calibri"/>
                <a:cs typeface="Times New Roman"/>
              </a:rPr>
              <a:t> </a:t>
            </a:r>
          </a:p>
        </p:txBody>
      </p:sp>
      <p:sp>
        <p:nvSpPr>
          <p:cNvPr id="2" name="Прямоугольник 1"/>
          <p:cNvSpPr/>
          <p:nvPr/>
        </p:nvSpPr>
        <p:spPr>
          <a:xfrm>
            <a:off x="2392149" y="431287"/>
            <a:ext cx="4426213" cy="923330"/>
          </a:xfrm>
          <a:prstGeom prst="rect">
            <a:avLst/>
          </a:prstGeom>
          <a:noFill/>
        </p:spPr>
        <p:txBody>
          <a:bodyPr wrap="none" lIns="91440" tIns="45720" rIns="91440" bIns="45720">
            <a:spAutoFit/>
          </a:bodyPr>
          <a:lstStyle/>
          <a:p>
            <a:pPr algn="ctr"/>
            <a:r>
              <a:rPr lang="ru-RU" sz="5400" b="1" cap="none" spc="0" dirty="0">
                <a:ln w="12700">
                  <a:solidFill>
                    <a:schemeClr val="accent3">
                      <a:lumMod val="50000"/>
                    </a:schemeClr>
                  </a:solidFill>
                  <a:prstDash val="solid"/>
                </a:ln>
                <a:solidFill>
                  <a:srgbClr val="00B0F0"/>
                </a:solidFill>
                <a:effectLst>
                  <a:innerShdw blurRad="177800">
                    <a:schemeClr val="accent3">
                      <a:lumMod val="50000"/>
                    </a:schemeClr>
                  </a:innerShdw>
                </a:effectLst>
              </a:rPr>
              <a:t>Қорытынды</a:t>
            </a:r>
          </a:p>
        </p:txBody>
      </p:sp>
    </p:spTree>
    <p:extLst>
      <p:ext uri="{BB962C8B-B14F-4D97-AF65-F5344CB8AC3E}">
        <p14:creationId xmlns:p14="http://schemas.microsoft.com/office/powerpoint/2010/main" val="1227170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https://www.b17.ru/foto/uploaded/upl_auto_1497271362_60310_6.jpg"/>
          <p:cNvSpPr>
            <a:spLocks noChangeAspect="1" noChangeArrowheads="1"/>
          </p:cNvSpPr>
          <p:nvPr/>
        </p:nvSpPr>
        <p:spPr bwMode="auto">
          <a:xfrm>
            <a:off x="134938" y="46038"/>
            <a:ext cx="3294112" cy="329411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3" descr="https://www.b17.ru/foto/uploaded/upl_auto_1497271362_60310_7.jpg"/>
          <p:cNvSpPr>
            <a:spLocks noChangeAspect="1" noChangeArrowheads="1"/>
          </p:cNvSpPr>
          <p:nvPr/>
        </p:nvSpPr>
        <p:spPr bwMode="auto">
          <a:xfrm>
            <a:off x="134938" y="228600"/>
            <a:ext cx="3294112" cy="329411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4" descr="https://www.b17.ru/foto/uploaded/upl_auto_1497344760_1_1.jpg"/>
          <p:cNvSpPr>
            <a:spLocks noChangeAspect="1" noChangeArrowheads="1"/>
          </p:cNvSpPr>
          <p:nvPr/>
        </p:nvSpPr>
        <p:spPr bwMode="auto">
          <a:xfrm>
            <a:off x="134938" y="411163"/>
            <a:ext cx="3294112" cy="329411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AutoShape 5" descr="https://www.b17.ru/foto/uploaded/upl_auto_1497344760_1_2.jpg"/>
          <p:cNvSpPr>
            <a:spLocks noChangeAspect="1" noChangeArrowheads="1"/>
          </p:cNvSpPr>
          <p:nvPr/>
        </p:nvSpPr>
        <p:spPr bwMode="auto">
          <a:xfrm>
            <a:off x="134938" y="593725"/>
            <a:ext cx="3294112" cy="329411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7" name="Picture 2" descr="C:\Users\001\Desktop\кері байланыс түрлері\imgpreview (1).jpg"/>
          <p:cNvPicPr>
            <a:picLocks noChangeAspect="1" noChangeArrowheads="1"/>
          </p:cNvPicPr>
          <p:nvPr/>
        </p:nvPicPr>
        <p:blipFill rotWithShape="1">
          <a:blip r:embed="rId2" cstate="print"/>
          <a:srcRect t="20043" r="1000" b="31283"/>
          <a:stretch/>
        </p:blipFill>
        <p:spPr bwMode="auto">
          <a:xfrm>
            <a:off x="827584" y="1875656"/>
            <a:ext cx="7128792" cy="2448272"/>
          </a:xfrm>
          <a:prstGeom prst="rect">
            <a:avLst/>
          </a:prstGeom>
          <a:noFill/>
        </p:spPr>
      </p:pic>
      <p:sp>
        <p:nvSpPr>
          <p:cNvPr id="8" name="Прямоугольник 7"/>
          <p:cNvSpPr/>
          <p:nvPr/>
        </p:nvSpPr>
        <p:spPr>
          <a:xfrm>
            <a:off x="324190" y="304322"/>
            <a:ext cx="8135580" cy="923330"/>
          </a:xfrm>
          <a:prstGeom prst="rect">
            <a:avLst/>
          </a:prstGeom>
          <a:noFill/>
        </p:spPr>
        <p:txBody>
          <a:bodyPr wrap="square" lIns="91440" tIns="45720" rIns="91440" bIns="45720">
            <a:spAutoFit/>
          </a:bodyPr>
          <a:lstStyle/>
          <a:p>
            <a:pPr algn="ctr"/>
            <a:r>
              <a:rPr lang="ru-RU" sz="5400" b="1" cap="none" spc="0" dirty="0">
                <a:ln w="6600">
                  <a:solidFill>
                    <a:schemeClr val="accent2"/>
                  </a:solidFill>
                  <a:prstDash val="solid"/>
                </a:ln>
                <a:solidFill>
                  <a:srgbClr val="FF0000"/>
                </a:solidFill>
                <a:effectLst>
                  <a:outerShdw dist="38100" dir="2700000" algn="tl" rotWithShape="0">
                    <a:schemeClr val="accent2"/>
                  </a:outerShdw>
                </a:effectLst>
              </a:rPr>
              <a:t>Кері</a:t>
            </a:r>
            <a:r>
              <a:rPr lang="ru-RU" sz="5400" b="1" cap="none" spc="0" dirty="0">
                <a:ln w="6600">
                  <a:solidFill>
                    <a:schemeClr val="accent2"/>
                  </a:solidFill>
                  <a:prstDash val="solid"/>
                </a:ln>
                <a:solidFill>
                  <a:srgbClr val="FFFFFF"/>
                </a:solidFill>
                <a:effectLst>
                  <a:outerShdw dist="38100" dir="2700000" algn="tl" rotWithShape="0">
                    <a:schemeClr val="accent2"/>
                  </a:outerShdw>
                </a:effectLst>
              </a:rPr>
              <a:t> </a:t>
            </a:r>
            <a:r>
              <a:rPr lang="ru-RU" sz="5400" b="1" cap="none" spc="0" dirty="0">
                <a:ln w="6600">
                  <a:solidFill>
                    <a:schemeClr val="accent2"/>
                  </a:solidFill>
                  <a:prstDash val="solid"/>
                </a:ln>
                <a:solidFill>
                  <a:srgbClr val="FF0000"/>
                </a:solidFill>
                <a:effectLst>
                  <a:outerShdw dist="38100" dir="2700000" algn="tl" rotWithShape="0">
                    <a:schemeClr val="accent2"/>
                  </a:outerShdw>
                </a:effectLst>
              </a:rPr>
              <a:t>байланыс</a:t>
            </a:r>
          </a:p>
        </p:txBody>
      </p:sp>
      <p:sp>
        <p:nvSpPr>
          <p:cNvPr id="9" name="TextBox 8"/>
          <p:cNvSpPr txBox="1"/>
          <p:nvPr/>
        </p:nvSpPr>
        <p:spPr>
          <a:xfrm>
            <a:off x="854755" y="4648766"/>
            <a:ext cx="2232248" cy="646331"/>
          </a:xfrm>
          <a:prstGeom prst="rect">
            <a:avLst/>
          </a:prstGeom>
          <a:noFill/>
        </p:spPr>
        <p:txBody>
          <a:bodyPr wrap="square" rtlCol="0">
            <a:spAutoFit/>
          </a:bodyPr>
          <a:lstStyle/>
          <a:p>
            <a:r>
              <a:rPr lang="kk-KZ" dirty="0"/>
              <a:t>Тақырып бойынша қажет ақпарат</a:t>
            </a:r>
            <a:endParaRPr lang="ru-RU" dirty="0"/>
          </a:p>
        </p:txBody>
      </p:sp>
      <p:sp>
        <p:nvSpPr>
          <p:cNvPr id="10" name="TextBox 9"/>
          <p:cNvSpPr txBox="1"/>
          <p:nvPr/>
        </p:nvSpPr>
        <p:spPr>
          <a:xfrm>
            <a:off x="3429050" y="4648766"/>
            <a:ext cx="2376264" cy="646331"/>
          </a:xfrm>
          <a:prstGeom prst="rect">
            <a:avLst/>
          </a:prstGeom>
          <a:noFill/>
        </p:spPr>
        <p:txBody>
          <a:bodyPr wrap="square" rtlCol="0">
            <a:spAutoFit/>
          </a:bodyPr>
          <a:lstStyle/>
          <a:p>
            <a:r>
              <a:rPr lang="kk-KZ" dirty="0"/>
              <a:t>Керек емес болған артық дүние</a:t>
            </a:r>
            <a:endParaRPr lang="ru-RU" dirty="0"/>
          </a:p>
        </p:txBody>
      </p:sp>
      <p:sp>
        <p:nvSpPr>
          <p:cNvPr id="11" name="TextBox 10"/>
          <p:cNvSpPr txBox="1"/>
          <p:nvPr/>
        </p:nvSpPr>
        <p:spPr>
          <a:xfrm>
            <a:off x="5939490" y="4648766"/>
            <a:ext cx="2160902" cy="1200329"/>
          </a:xfrm>
          <a:prstGeom prst="rect">
            <a:avLst/>
          </a:prstGeom>
          <a:noFill/>
        </p:spPr>
        <p:txBody>
          <a:bodyPr wrap="square" rtlCol="0">
            <a:spAutoFit/>
          </a:bodyPr>
          <a:lstStyle/>
          <a:p>
            <a:r>
              <a:rPr lang="kk-KZ" dirty="0"/>
              <a:t>Бүгінгі ақпаратты әлі де толықтыруым керек</a:t>
            </a:r>
            <a:endParaRPr lang="ru-RU" dirty="0"/>
          </a:p>
        </p:txBody>
      </p:sp>
    </p:spTree>
    <p:extLst>
      <p:ext uri="{BB962C8B-B14F-4D97-AF65-F5344CB8AC3E}">
        <p14:creationId xmlns:p14="http://schemas.microsoft.com/office/powerpoint/2010/main" val="764724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2170113" y="2128838"/>
            <a:ext cx="4803775" cy="3468687"/>
          </a:xfrm>
          <a:noFill/>
        </p:spPr>
      </p:pic>
      <p:sp>
        <p:nvSpPr>
          <p:cNvPr id="2" name="Прямоугольник 1"/>
          <p:cNvSpPr/>
          <p:nvPr/>
        </p:nvSpPr>
        <p:spPr>
          <a:xfrm>
            <a:off x="229123" y="548680"/>
            <a:ext cx="8914877" cy="923330"/>
          </a:xfrm>
          <a:prstGeom prst="rect">
            <a:avLst/>
          </a:prstGeom>
          <a:noFill/>
        </p:spPr>
        <p:txBody>
          <a:bodyPr wrap="none" lIns="91440" tIns="45720" rIns="91440" bIns="45720">
            <a:spAutoFit/>
          </a:bodyPr>
          <a:lstStyle/>
          <a:p>
            <a:pPr algn="ctr"/>
            <a:r>
              <a:rPr lang="ru-RU" sz="5400" b="1" cap="none" spc="0" dirty="0">
                <a:ln w="22225">
                  <a:solidFill>
                    <a:schemeClr val="accent2"/>
                  </a:solidFill>
                  <a:prstDash val="solid"/>
                </a:ln>
                <a:solidFill>
                  <a:schemeClr val="accent2">
                    <a:lumMod val="40000"/>
                    <a:lumOff val="60000"/>
                  </a:schemeClr>
                </a:solidFill>
                <a:effectLst/>
              </a:rPr>
              <a:t>Назарларыңызға рахмет!</a:t>
            </a:r>
          </a:p>
        </p:txBody>
      </p:sp>
    </p:spTree>
    <p:extLst>
      <p:ext uri="{BB962C8B-B14F-4D97-AF65-F5344CB8AC3E}">
        <p14:creationId xmlns:p14="http://schemas.microsoft.com/office/powerpoint/2010/main" val="174534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827584" y="1124744"/>
            <a:ext cx="7776864" cy="356573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3600" b="1" i="1"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Мақсаты: </a:t>
            </a:r>
          </a:p>
          <a:p>
            <a:pPr lvl="0" algn="ctr" eaLnBrk="0" fontAlgn="base" hangingPunct="0">
              <a:spcBef>
                <a:spcPct val="0"/>
              </a:spcBef>
              <a:spcAft>
                <a:spcPct val="0"/>
              </a:spcAft>
            </a:pPr>
            <a:r>
              <a:rPr kumimoji="0" lang="ru-RU" altLang="ru-RU" sz="3600" b="0" i="0" u="none" strike="noStrike" cap="none" normalizeH="0" baseline="0" dirty="0">
                <a:ln>
                  <a:noFill/>
                </a:ln>
                <a:solidFill>
                  <a:srgbClr val="222222"/>
                </a:solidFill>
                <a:effectLst/>
                <a:latin typeface="Times New Roman" panose="02020603050405020304" pitchFamily="18" charset="0"/>
                <a:cs typeface="Times New Roman" panose="02020603050405020304" pitchFamily="18" charset="0"/>
              </a:rPr>
              <a:t>тұрмыстық зорлық-зомбылықтың алдын алу, балалар арасындағы зорлық-зомбылықтың алдын алу, ата-ананың баланы </a:t>
            </a:r>
            <a:r>
              <a:rPr lang="ru-RU" altLang="ru-RU" sz="3600" dirty="0">
                <a:solidFill>
                  <a:srgbClr val="222222"/>
                </a:solidFill>
                <a:latin typeface="Times New Roman" panose="02020603050405020304" pitchFamily="18" charset="0"/>
                <a:cs typeface="Times New Roman" panose="02020603050405020304" pitchFamily="18" charset="0"/>
              </a:rPr>
              <a:t>тәрбиелеудегі жауапкершілігін түсіну</a:t>
            </a:r>
            <a:endParaRPr kumimoji="0" lang="ru-RU" altLang="ru-RU"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97100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8" y="476672"/>
            <a:ext cx="8463314" cy="5386090"/>
          </a:xfrm>
          <a:prstGeom prst="rect">
            <a:avLst/>
          </a:prstGeom>
          <a:noFill/>
        </p:spPr>
        <p:txBody>
          <a:bodyPr wrap="square" rtlCol="0">
            <a:spAutoFit/>
          </a:bodyPr>
          <a:lstStyle/>
          <a:p>
            <a:endParaRPr lang="kk-KZ" sz="2800" i="1" dirty="0">
              <a:solidFill>
                <a:srgbClr val="FF0000"/>
              </a:solidFill>
              <a:latin typeface="Times New Roman" pitchFamily="18" charset="0"/>
              <a:cs typeface="Times New Roman" pitchFamily="18" charset="0"/>
            </a:endParaRPr>
          </a:p>
          <a:p>
            <a:r>
              <a:rPr lang="kk-KZ" sz="2800" b="1" i="1" dirty="0">
                <a:solidFill>
                  <a:srgbClr val="FF0000"/>
                </a:solidFill>
                <a:latin typeface="Times New Roman" pitchFamily="18" charset="0"/>
                <a:cs typeface="Times New Roman" pitchFamily="18" charset="0"/>
              </a:rPr>
              <a:t>Тренинг барысы:</a:t>
            </a:r>
          </a:p>
          <a:p>
            <a:pPr marL="457200" indent="-457200">
              <a:buFont typeface="+mj-lt"/>
              <a:buAutoNum type="arabicPeriod"/>
            </a:pPr>
            <a:r>
              <a:rPr lang="kk-KZ" sz="2400" b="1" dirty="0">
                <a:latin typeface="Times New Roman" pitchFamily="18" charset="0"/>
                <a:cs typeface="Times New Roman" pitchFamily="18" charset="0"/>
              </a:rPr>
              <a:t>Сәлемдесу</a:t>
            </a:r>
          </a:p>
          <a:p>
            <a:pPr marL="457200" indent="-457200">
              <a:buFont typeface="+mj-lt"/>
              <a:buAutoNum type="arabicPeriod"/>
            </a:pPr>
            <a:r>
              <a:rPr lang="kk-KZ" sz="2400" b="1" dirty="0">
                <a:latin typeface="Times New Roman" pitchFamily="18" charset="0"/>
                <a:cs typeface="Times New Roman" pitchFamily="18" charset="0"/>
              </a:rPr>
              <a:t>Миға шабуыл</a:t>
            </a:r>
          </a:p>
          <a:p>
            <a:pPr marL="457200" indent="-457200">
              <a:buFont typeface="+mj-lt"/>
              <a:buAutoNum type="arabicPeriod"/>
            </a:pPr>
            <a:r>
              <a:rPr lang="kk-KZ" sz="2400" b="1" dirty="0">
                <a:latin typeface="Times New Roman"/>
                <a:ea typeface="Calibri"/>
                <a:cs typeface="Times New Roman"/>
              </a:rPr>
              <a:t>Жағымды қатынасты реттеуге арналған жаттығулар</a:t>
            </a:r>
            <a:endParaRPr lang="kk-KZ" sz="2400" b="1" dirty="0">
              <a:latin typeface="Times New Roman" pitchFamily="18" charset="0"/>
              <a:cs typeface="Times New Roman" pitchFamily="18" charset="0"/>
            </a:endParaRPr>
          </a:p>
          <a:p>
            <a:pPr marL="457200" indent="-457200">
              <a:buFont typeface="+mj-lt"/>
              <a:buAutoNum type="arabicPeriod"/>
            </a:pPr>
            <a:r>
              <a:rPr lang="kk-KZ" sz="2400" b="1" dirty="0">
                <a:latin typeface="Times New Roman"/>
                <a:ea typeface="Calibri"/>
                <a:cs typeface="Times New Roman"/>
              </a:rPr>
              <a:t>«Таныстыру» </a:t>
            </a:r>
            <a:r>
              <a:rPr lang="kk-KZ" sz="2400" dirty="0">
                <a:latin typeface="Times New Roman"/>
                <a:ea typeface="Calibri"/>
                <a:cs typeface="Times New Roman"/>
              </a:rPr>
              <a:t>жаттығуы</a:t>
            </a:r>
          </a:p>
          <a:p>
            <a:pPr marL="457200" indent="-457200">
              <a:buFont typeface="+mj-lt"/>
              <a:buAutoNum type="arabicPeriod"/>
            </a:pPr>
            <a:r>
              <a:rPr lang="kk-KZ" sz="2400" b="1" dirty="0">
                <a:latin typeface="Times New Roman"/>
                <a:ea typeface="Calibri"/>
                <a:cs typeface="Times New Roman"/>
              </a:rPr>
              <a:t>Зорлық-зомбылық жайлы ақпараттық хабарлама</a:t>
            </a:r>
            <a:endParaRPr lang="ru-RU" sz="2400" b="1" dirty="0">
              <a:ea typeface="Calibri"/>
              <a:cs typeface="Times New Roman"/>
            </a:endParaRPr>
          </a:p>
          <a:p>
            <a:pPr marL="457200" indent="-457200">
              <a:buFont typeface="+mj-lt"/>
              <a:buAutoNum type="arabicPeriod"/>
            </a:pPr>
            <a:r>
              <a:rPr lang="kk-KZ" sz="2400" b="1" dirty="0">
                <a:latin typeface="Times New Roman"/>
                <a:ea typeface="Calibri"/>
                <a:cs typeface="Times New Roman"/>
              </a:rPr>
              <a:t>«Психологиялық жаттығу» </a:t>
            </a:r>
            <a:r>
              <a:rPr lang="kk-KZ" sz="2400" dirty="0">
                <a:latin typeface="Times New Roman"/>
                <a:ea typeface="Calibri"/>
                <a:cs typeface="Times New Roman"/>
              </a:rPr>
              <a:t>жаттығуы</a:t>
            </a:r>
            <a:endParaRPr lang="ru-RU" sz="2400" dirty="0">
              <a:ea typeface="Calibri"/>
              <a:cs typeface="Times New Roman"/>
            </a:endParaRPr>
          </a:p>
          <a:p>
            <a:pPr marL="457200" indent="-457200">
              <a:buFont typeface="+mj-lt"/>
              <a:buAutoNum type="arabicPeriod"/>
            </a:pPr>
            <a:r>
              <a:rPr lang="kk-KZ" sz="2400" b="1" dirty="0">
                <a:solidFill>
                  <a:srgbClr val="000000"/>
                </a:solidFill>
                <a:latin typeface="Times New Roman" panose="02020603050405020304" pitchFamily="18" charset="0"/>
                <a:ea typeface="Calibri"/>
                <a:cs typeface="Times New Roman" panose="02020603050405020304" pitchFamily="18" charset="0"/>
              </a:rPr>
              <a:t>«Жағдаяттарды шешіңіз» </a:t>
            </a:r>
            <a:r>
              <a:rPr lang="kk-KZ" sz="2400" dirty="0">
                <a:solidFill>
                  <a:srgbClr val="000000"/>
                </a:solidFill>
                <a:latin typeface="Times New Roman" panose="02020603050405020304" pitchFamily="18" charset="0"/>
                <a:ea typeface="Calibri"/>
                <a:cs typeface="Times New Roman" panose="02020603050405020304" pitchFamily="18" charset="0"/>
              </a:rPr>
              <a:t>ситуациялық сұрақтар  </a:t>
            </a:r>
            <a:endParaRPr lang="kk-KZ" sz="2000" i="1" dirty="0">
              <a:solidFill>
                <a:srgbClr val="000000"/>
              </a:solidFill>
              <a:latin typeface="Times New Roman" panose="02020603050405020304" pitchFamily="18" charset="0"/>
              <a:ea typeface="Calibri"/>
              <a:cs typeface="Times New Roman" panose="02020603050405020304" pitchFamily="18" charset="0"/>
            </a:endParaRPr>
          </a:p>
          <a:p>
            <a:r>
              <a:rPr lang="kk-KZ" sz="2400" b="1" dirty="0">
                <a:solidFill>
                  <a:srgbClr val="000000"/>
                </a:solidFill>
                <a:latin typeface="Times New Roman"/>
                <a:ea typeface="Times New Roman"/>
              </a:rPr>
              <a:t>6.   </a:t>
            </a:r>
            <a:r>
              <a:rPr lang="ru-RU" altLang="ru-RU" sz="2400" b="1" dirty="0">
                <a:latin typeface="Times New Roman" panose="02020603050405020304" pitchFamily="18" charset="0"/>
                <a:cs typeface="Times New Roman" panose="02020603050405020304" pitchFamily="18" charset="0"/>
              </a:rPr>
              <a:t>«Назар аударыңыз»</a:t>
            </a:r>
            <a:r>
              <a:rPr lang="ru-RU" altLang="ru-RU" sz="2000" b="1" dirty="0">
                <a:solidFill>
                  <a:srgbClr val="222222"/>
                </a:solidFill>
                <a:latin typeface="Times New Roman" panose="02020603050405020304" pitchFamily="18" charset="0"/>
                <a:cs typeface="Times New Roman" panose="02020603050405020304" pitchFamily="18" charset="0"/>
              </a:rPr>
              <a:t> </a:t>
            </a:r>
            <a:r>
              <a:rPr lang="ru-RU" altLang="ru-RU" sz="2400" dirty="0">
                <a:latin typeface="Times New Roman" panose="02020603050405020304" pitchFamily="18" charset="0"/>
                <a:cs typeface="Times New Roman" panose="02020603050405020304" pitchFamily="18" charset="0"/>
              </a:rPr>
              <a:t>рөлдік ойыны </a:t>
            </a:r>
            <a:endParaRPr lang="ru-RU" sz="2400" dirty="0">
              <a:latin typeface="Times New Roman"/>
              <a:ea typeface="Times New Roman"/>
            </a:endParaRPr>
          </a:p>
          <a:p>
            <a:r>
              <a:rPr lang="ru-RU" altLang="ru-RU" sz="2400" b="1" dirty="0">
                <a:latin typeface="Times New Roman" panose="02020603050405020304" pitchFamily="18" charset="0"/>
                <a:cs typeface="Times New Roman" panose="02020603050405020304" pitchFamily="18" charset="0"/>
              </a:rPr>
              <a:t>7.   «Кара пима» </a:t>
            </a:r>
            <a:r>
              <a:rPr lang="ru-RU" altLang="ru-RU" sz="2400" dirty="0">
                <a:latin typeface="Times New Roman" panose="02020603050405020304" pitchFamily="18" charset="0"/>
                <a:cs typeface="Times New Roman" panose="02020603050405020304" pitchFamily="18" charset="0"/>
              </a:rPr>
              <a:t>видеокөрсетілім</a:t>
            </a:r>
          </a:p>
          <a:p>
            <a:r>
              <a:rPr lang="ru-RU" sz="2400" b="1" dirty="0">
                <a:solidFill>
                  <a:srgbClr val="222222"/>
                </a:solidFill>
                <a:latin typeface="Times New Roman" panose="02020603050405020304" pitchFamily="18" charset="0"/>
                <a:cs typeface="Times New Roman" panose="02020603050405020304" pitchFamily="18" charset="0"/>
              </a:rPr>
              <a:t>8.    </a:t>
            </a:r>
            <a:r>
              <a:rPr lang="kk-KZ" sz="2400" b="1" dirty="0">
                <a:latin typeface="Times New Roman" pitchFamily="18" charset="0"/>
                <a:cs typeface="Times New Roman" pitchFamily="18" charset="0"/>
              </a:rPr>
              <a:t>Қорытынды</a:t>
            </a:r>
          </a:p>
          <a:p>
            <a:r>
              <a:rPr lang="kk-KZ" sz="2400" b="1" dirty="0">
                <a:latin typeface="Times New Roman" pitchFamily="18" charset="0"/>
                <a:cs typeface="Times New Roman" pitchFamily="18" charset="0"/>
              </a:rPr>
              <a:t>9.    Кері байланыс</a:t>
            </a:r>
          </a:p>
          <a:p>
            <a:pPr marL="457200" indent="-457200">
              <a:buFont typeface="+mj-lt"/>
              <a:buAutoNum type="arabicPeriod"/>
            </a:pPr>
            <a:endParaRPr lang="ru-RU" sz="2400" b="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404643" y="404664"/>
            <a:ext cx="4334713" cy="830997"/>
          </a:xfrm>
          <a:prstGeom prst="rect">
            <a:avLst/>
          </a:prstGeom>
          <a:noFill/>
        </p:spPr>
        <p:txBody>
          <a:bodyPr wrap="none" lIns="91440" tIns="45720" rIns="91440" bIns="45720">
            <a:spAutoFit/>
          </a:bodyPr>
          <a:lstStyle/>
          <a:p>
            <a:pPr algn="ctr"/>
            <a:r>
              <a:rPr lang="ru-RU" sz="4800" b="1" cap="none" spc="0" dirty="0">
                <a:ln w="6600">
                  <a:solidFill>
                    <a:schemeClr val="accent2"/>
                  </a:solidFill>
                  <a:prstDash val="solid"/>
                </a:ln>
                <a:solidFill>
                  <a:srgbClr val="FF0000"/>
                </a:solidFill>
                <a:effectLst>
                  <a:outerShdw dist="38100" dir="2700000" algn="tl" rotWithShape="0">
                    <a:schemeClr val="accent2"/>
                  </a:outerShdw>
                </a:effectLst>
              </a:rPr>
              <a:t>Ми</a:t>
            </a:r>
            <a:r>
              <a:rPr lang="kk-KZ" sz="4800" b="1" cap="none" spc="0" dirty="0">
                <a:ln w="6600">
                  <a:solidFill>
                    <a:schemeClr val="accent2"/>
                  </a:solidFill>
                  <a:prstDash val="solid"/>
                </a:ln>
                <a:solidFill>
                  <a:srgbClr val="FF0000"/>
                </a:solidFill>
                <a:effectLst>
                  <a:outerShdw dist="38100" dir="2700000" algn="tl" rotWithShape="0">
                    <a:schemeClr val="accent2"/>
                  </a:outerShdw>
                </a:effectLst>
              </a:rPr>
              <a:t>ға шабуыл</a:t>
            </a:r>
            <a:endParaRPr lang="ru-RU" sz="4800" b="1" cap="none" spc="0" dirty="0">
              <a:ln w="6600">
                <a:solidFill>
                  <a:schemeClr val="accent2"/>
                </a:solidFill>
                <a:prstDash val="solid"/>
              </a:ln>
              <a:solidFill>
                <a:srgbClr val="FF0000"/>
              </a:solidFill>
              <a:effectLst>
                <a:outerShdw dist="38100" dir="2700000" algn="tl" rotWithShape="0">
                  <a:schemeClr val="accent2"/>
                </a:outerShdw>
              </a:effectLst>
            </a:endParaRPr>
          </a:p>
        </p:txBody>
      </p:sp>
      <p:sp>
        <p:nvSpPr>
          <p:cNvPr id="4" name="Прямоугольник 3"/>
          <p:cNvSpPr/>
          <p:nvPr/>
        </p:nvSpPr>
        <p:spPr>
          <a:xfrm>
            <a:off x="467544" y="2348880"/>
            <a:ext cx="8208912" cy="1446550"/>
          </a:xfrm>
          <a:prstGeom prst="rect">
            <a:avLst/>
          </a:prstGeom>
        </p:spPr>
        <p:txBody>
          <a:bodyPr wrap="square">
            <a:spAutoFit/>
          </a:bodyPr>
          <a:lstStyle/>
          <a:p>
            <a:r>
              <a:rPr lang="ru-RU" altLang="ru-RU" sz="4400" dirty="0">
                <a:solidFill>
                  <a:srgbClr val="222222"/>
                </a:solidFill>
                <a:latin typeface="inherit"/>
              </a:rPr>
              <a:t>«Мен үшін зорлық-зомбылық пен қатыгездік ...»  </a:t>
            </a:r>
            <a:endParaRPr lang="ru-RU" sz="4000" dirty="0"/>
          </a:p>
        </p:txBody>
      </p:sp>
    </p:spTree>
    <p:extLst>
      <p:ext uri="{BB962C8B-B14F-4D97-AF65-F5344CB8AC3E}">
        <p14:creationId xmlns:p14="http://schemas.microsoft.com/office/powerpoint/2010/main" val="670234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68984" y="332656"/>
            <a:ext cx="6725367" cy="923330"/>
          </a:xfrm>
          <a:prstGeom prst="rect">
            <a:avLst/>
          </a:prstGeom>
          <a:noFill/>
        </p:spPr>
        <p:txBody>
          <a:bodyPr wrap="none" lIns="91440" tIns="45720" rIns="91440" bIns="45720">
            <a:spAutoFit/>
          </a:bodyPr>
          <a:lstStyle/>
          <a:p>
            <a:pPr algn="ctr"/>
            <a:r>
              <a:rPr lang="kk-KZ" sz="5400" b="1" dirty="0">
                <a:ln w="12700" cmpd="sng">
                  <a:solidFill>
                    <a:schemeClr val="accent4"/>
                  </a:solidFill>
                  <a:prstDash val="solid"/>
                </a:ln>
                <a:solidFill>
                  <a:srgbClr val="FF0000"/>
                </a:solidFill>
              </a:rPr>
              <a:t>«Деннисон» ілмегі </a:t>
            </a:r>
            <a:endParaRPr lang="ru-RU" sz="5400" b="1" cap="none" spc="0" dirty="0">
              <a:ln w="12700" cmpd="sng">
                <a:solidFill>
                  <a:schemeClr val="accent4"/>
                </a:solidFill>
                <a:prstDash val="solid"/>
              </a:ln>
              <a:solidFill>
                <a:srgbClr val="FF0000"/>
              </a:solidFill>
              <a:effectLst/>
            </a:endParaRPr>
          </a:p>
        </p:txBody>
      </p:sp>
      <p:sp>
        <p:nvSpPr>
          <p:cNvPr id="5" name="Rectangle 1"/>
          <p:cNvSpPr>
            <a:spLocks noChangeArrowheads="1"/>
          </p:cNvSpPr>
          <p:nvPr/>
        </p:nvSpPr>
        <p:spPr bwMode="auto">
          <a:xfrm>
            <a:off x="323528" y="1466581"/>
            <a:ext cx="8640960" cy="291940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Бұл жаттығу шоғырлануға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көмектеседі</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мидың</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сол</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және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оң</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жарты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шарларының</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бірлескен</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жұмысына</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ықпал</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етеді</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барлық</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психикалық</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процестерді</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бір</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тұтасқа</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біріктіреді</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Мақсатқа</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жетуге</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бейімделуге</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kumimoji="0" lang="ru-RU" altLang="ru-RU" sz="3200" b="1" i="0" u="none" strike="noStrike" normalizeH="0" baseline="0" dirty="0" err="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көмектеседі</a:t>
            </a:r>
            <a:r>
              <a:rPr kumimoji="0" lang="ru-RU" altLang="ru-RU" sz="320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a:t>
            </a:r>
            <a:r>
              <a:rPr kumimoji="0" lang="ru-RU" altLang="ru-RU" sz="1050" b="1" i="0" u="none" strike="noStrike" normalizeH="0" baseline="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endParaRPr kumimoji="0" lang="ru-RU" altLang="ru-RU" sz="2800" b="0" i="0" u="none" strike="noStrike" cap="none" normalizeH="0" baseline="0" dirty="0">
              <a:ln>
                <a:noFill/>
              </a:ln>
              <a:solidFill>
                <a:srgbClr val="FF0000"/>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80303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1640" y="3466460"/>
            <a:ext cx="6768752" cy="3239874"/>
          </a:xfrm>
          <a:prstGeom prst="rect">
            <a:avLst/>
          </a:prstGeom>
        </p:spPr>
      </p:pic>
      <p:sp>
        <p:nvSpPr>
          <p:cNvPr id="5" name="Прямоугольник 4"/>
          <p:cNvSpPr/>
          <p:nvPr/>
        </p:nvSpPr>
        <p:spPr>
          <a:xfrm>
            <a:off x="251520" y="188640"/>
            <a:ext cx="8712967" cy="3277820"/>
          </a:xfrm>
          <a:prstGeom prst="rect">
            <a:avLst/>
          </a:prstGeom>
        </p:spPr>
        <p:txBody>
          <a:bodyPr wrap="square">
            <a:spAutoFit/>
          </a:bodyPr>
          <a:lstStyle/>
          <a:p>
            <a:pPr indent="450215" algn="just">
              <a:lnSpc>
                <a:spcPct val="115000"/>
              </a:lnSpc>
              <a:spcAft>
                <a:spcPts val="0"/>
              </a:spcAft>
              <a:tabLst>
                <a:tab pos="2338070" algn="l"/>
              </a:tabLst>
            </a:pPr>
            <a:r>
              <a:rPr lang="kk-KZ" b="1" dirty="0">
                <a:latin typeface="Times New Roman"/>
                <a:ea typeface="Calibri"/>
                <a:cs typeface="Times New Roman"/>
              </a:rPr>
              <a:t>1</a:t>
            </a:r>
            <a:r>
              <a:rPr lang="kk-KZ" dirty="0">
                <a:latin typeface="Times New Roman"/>
                <a:ea typeface="Calibri"/>
                <a:cs typeface="Times New Roman"/>
              </a:rPr>
              <a:t>. Орныңыздан тұрып аяғыңызды айқастырыңыз. Сонымен бірге табандарыңыз жерге нық орналасуы керек.</a:t>
            </a:r>
            <a:endParaRPr lang="ru-RU" sz="1600" dirty="0">
              <a:latin typeface="Calibri"/>
              <a:ea typeface="Calibri"/>
              <a:cs typeface="Times New Roman"/>
            </a:endParaRPr>
          </a:p>
          <a:p>
            <a:pPr indent="450215" algn="just">
              <a:lnSpc>
                <a:spcPct val="115000"/>
              </a:lnSpc>
              <a:spcAft>
                <a:spcPts val="0"/>
              </a:spcAft>
              <a:tabLst>
                <a:tab pos="2338070" algn="l"/>
              </a:tabLst>
            </a:pPr>
            <a:r>
              <a:rPr lang="kk-KZ" b="1" dirty="0">
                <a:latin typeface="Times New Roman"/>
                <a:ea typeface="Calibri"/>
                <a:cs typeface="Times New Roman"/>
              </a:rPr>
              <a:t>2.</a:t>
            </a:r>
            <a:r>
              <a:rPr lang="kk-KZ" dirty="0">
                <a:latin typeface="Times New Roman"/>
                <a:ea typeface="Calibri"/>
                <a:cs typeface="Times New Roman"/>
              </a:rPr>
              <a:t> Қолдарыңызды кеуде тұсына созыңыз, алақандарыңыз сыртқа қарау керек. Қолдарыңызды айқастырыңыз да алақандарыңызды бір-біріне құлыптаңыз. Шынтағыңызды бүге отырып құлыптаулы алақанда ішке қарай, кеуде тұсыңызға әкеліп қысыңыз. </a:t>
            </a:r>
            <a:endParaRPr lang="ru-RU" sz="1600" dirty="0">
              <a:latin typeface="Calibri"/>
              <a:ea typeface="Calibri"/>
              <a:cs typeface="Times New Roman"/>
            </a:endParaRPr>
          </a:p>
          <a:p>
            <a:pPr indent="450215" algn="just">
              <a:lnSpc>
                <a:spcPct val="115000"/>
              </a:lnSpc>
              <a:spcAft>
                <a:spcPts val="0"/>
              </a:spcAft>
              <a:tabLst>
                <a:tab pos="-90170" algn="l"/>
                <a:tab pos="2338070" algn="l"/>
              </a:tabLst>
            </a:pPr>
            <a:r>
              <a:rPr lang="kk-KZ" b="1" dirty="0">
                <a:latin typeface="Times New Roman"/>
                <a:ea typeface="Calibri"/>
                <a:cs typeface="Times New Roman"/>
              </a:rPr>
              <a:t>4.</a:t>
            </a:r>
            <a:r>
              <a:rPr lang="kk-KZ" dirty="0">
                <a:latin typeface="Times New Roman"/>
                <a:ea typeface="Calibri"/>
                <a:cs typeface="Times New Roman"/>
              </a:rPr>
              <a:t> Тіліңізді тістің жоғарғы жағына қарай итеріңіз. Көзіңіз жоғары қарайды. Басты қозғалтуға болмайды.  Тек көз қозғалады. Тыныс алуыңыз                                                                                                                                бен денеңізді босаңсытыңыз. Сізді жеңіл-желпі теңселтуі мүмкін – бұл ағзаның  қалыпты жағдайы. Егер қатты теңселсең бұл  жаттығуды отырып орындағын жөн.</a:t>
            </a:r>
            <a:endParaRPr lang="ru-RU" sz="1600" dirty="0">
              <a:effectLst/>
              <a:latin typeface="Calibri"/>
              <a:ea typeface="Calibri"/>
              <a:cs typeface="Times New Roman"/>
            </a:endParaRPr>
          </a:p>
        </p:txBody>
      </p:sp>
    </p:spTree>
    <p:extLst>
      <p:ext uri="{BB962C8B-B14F-4D97-AF65-F5344CB8AC3E}">
        <p14:creationId xmlns:p14="http://schemas.microsoft.com/office/powerpoint/2010/main" val="3392648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lastohka1962.rusedu.net/gallery/3558/23-33.jpg"/>
          <p:cNvPicPr>
            <a:picLocks noChangeAspect="1" noChangeArrowheads="1"/>
          </p:cNvPicPr>
          <p:nvPr/>
        </p:nvPicPr>
        <p:blipFill>
          <a:blip r:embed="rId2" cstate="print"/>
          <a:srcRect/>
          <a:stretch>
            <a:fillRect/>
          </a:stretch>
        </p:blipFill>
        <p:spPr bwMode="auto">
          <a:xfrm>
            <a:off x="0" y="0"/>
            <a:ext cx="9210512" cy="6862912"/>
          </a:xfrm>
          <a:prstGeom prst="rect">
            <a:avLst/>
          </a:prstGeom>
          <a:noFill/>
        </p:spPr>
      </p:pic>
      <p:sp>
        <p:nvSpPr>
          <p:cNvPr id="3" name="Прямоугольник 2"/>
          <p:cNvSpPr/>
          <p:nvPr/>
        </p:nvSpPr>
        <p:spPr>
          <a:xfrm>
            <a:off x="1691680" y="1650968"/>
            <a:ext cx="6336704" cy="2074414"/>
          </a:xfrm>
          <a:prstGeom prst="rect">
            <a:avLst/>
          </a:prstGeom>
        </p:spPr>
        <p:txBody>
          <a:bodyPr wrap="square">
            <a:spAutoFit/>
          </a:bodyPr>
          <a:lstStyle/>
          <a:p>
            <a:pPr indent="449580">
              <a:lnSpc>
                <a:spcPct val="115000"/>
              </a:lnSpc>
            </a:pPr>
            <a:r>
              <a:rPr lang="kk-KZ" sz="2800" b="1" dirty="0">
                <a:solidFill>
                  <a:prstClr val="black"/>
                </a:solidFill>
                <a:latin typeface="Times New Roman"/>
                <a:ea typeface="Calibri"/>
                <a:cs typeface="Times New Roman"/>
              </a:rPr>
              <a:t>«Таныстыру» жаттығуы</a:t>
            </a:r>
            <a:endParaRPr lang="ru-RU" sz="2000" dirty="0">
              <a:solidFill>
                <a:prstClr val="black"/>
              </a:solidFill>
              <a:ea typeface="Calibri"/>
              <a:cs typeface="Times New Roman"/>
            </a:endParaRPr>
          </a:p>
          <a:p>
            <a:pPr>
              <a:lnSpc>
                <a:spcPct val="115000"/>
              </a:lnSpc>
            </a:pPr>
            <a:r>
              <a:rPr lang="kk-KZ" sz="2800" dirty="0">
                <a:solidFill>
                  <a:prstClr val="black"/>
                </a:solidFill>
                <a:latin typeface="Times New Roman"/>
                <a:ea typeface="Calibri"/>
                <a:cs typeface="Times New Roman"/>
              </a:rPr>
              <a:t>Әр қатысушы(ата-ана) өзін таныстырып және баласының бойындағы жағымды қасиеттерімен бөлісу.</a:t>
            </a:r>
            <a:endParaRPr lang="ru-RU" sz="2000" dirty="0">
              <a:solidFill>
                <a:prstClr val="black"/>
              </a:solidFill>
              <a:ea typeface="Calibri"/>
              <a:cs typeface="Times New Roman"/>
            </a:endParaRPr>
          </a:p>
        </p:txBody>
      </p:sp>
    </p:spTree>
    <p:extLst>
      <p:ext uri="{BB962C8B-B14F-4D97-AF65-F5344CB8AC3E}">
        <p14:creationId xmlns:p14="http://schemas.microsoft.com/office/powerpoint/2010/main" val="1169975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lastohka1962.rusedu.net/gallery/3558/23-33.jpg"/>
          <p:cNvPicPr>
            <a:picLocks noChangeAspect="1" noChangeArrowheads="1"/>
          </p:cNvPicPr>
          <p:nvPr/>
        </p:nvPicPr>
        <p:blipFill>
          <a:blip r:embed="rId2" cstate="print"/>
          <a:srcRect/>
          <a:stretch>
            <a:fillRect/>
          </a:stretch>
        </p:blipFill>
        <p:spPr bwMode="auto">
          <a:xfrm>
            <a:off x="0" y="0"/>
            <a:ext cx="9210512" cy="6862912"/>
          </a:xfrm>
          <a:prstGeom prst="rect">
            <a:avLst/>
          </a:prstGeom>
          <a:noFill/>
        </p:spPr>
      </p:pic>
      <p:sp>
        <p:nvSpPr>
          <p:cNvPr id="6" name="Прямоугольник 5"/>
          <p:cNvSpPr/>
          <p:nvPr/>
        </p:nvSpPr>
        <p:spPr>
          <a:xfrm>
            <a:off x="395536" y="1916832"/>
            <a:ext cx="8496944" cy="1569660"/>
          </a:xfrm>
          <a:prstGeom prst="rect">
            <a:avLst/>
          </a:prstGeom>
        </p:spPr>
        <p:txBody>
          <a:bodyPr wrap="square">
            <a:spAutoFit/>
          </a:bodyPr>
          <a:lstStyle/>
          <a:p>
            <a:r>
              <a:rPr lang="ru-RU" sz="2400" b="1" dirty="0">
                <a:latin typeface="Times New Roman" pitchFamily="18" charset="0"/>
                <a:cs typeface="Times New Roman" pitchFamily="18" charset="0"/>
              </a:rPr>
              <a:t>Зорлық-зомбылық</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жеке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тұлғаға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қол</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сұқпаушылық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тәндік</a:t>
            </a:r>
            <a:r>
              <a:rPr lang="ru-RU" sz="2400" dirty="0">
                <a:latin typeface="Times New Roman" pitchFamily="18" charset="0"/>
                <a:cs typeface="Times New Roman" pitchFamily="18" charset="0"/>
              </a:rPr>
              <a:t> және </a:t>
            </a:r>
            <a:r>
              <a:rPr lang="ru-RU" sz="2400" dirty="0" err="1">
                <a:latin typeface="Times New Roman" pitchFamily="18" charset="0"/>
                <a:cs typeface="Times New Roman" pitchFamily="18" charset="0"/>
              </a:rPr>
              <a:t>рухани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мағынада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туралы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азаматтардың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құқын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бұзатын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бір</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адамның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адамға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тәндік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немесе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психикалық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ықпал</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етуі</a:t>
            </a:r>
            <a:r>
              <a:rPr lang="ru-RU" sz="2400" dirty="0">
                <a:latin typeface="Times New Roman" pitchFamily="18" charset="0"/>
                <a:cs typeface="Times New Roman" pitchFamily="18"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lastohka1962.rusedu.net/gallery/3558/23-33.jpg"/>
          <p:cNvPicPr>
            <a:picLocks noChangeAspect="1" noChangeArrowheads="1"/>
          </p:cNvPicPr>
          <p:nvPr/>
        </p:nvPicPr>
        <p:blipFill>
          <a:blip r:embed="rId2" cstate="print"/>
          <a:srcRect/>
          <a:stretch>
            <a:fillRect/>
          </a:stretch>
        </p:blipFill>
        <p:spPr bwMode="auto">
          <a:xfrm>
            <a:off x="0" y="-126426"/>
            <a:ext cx="9210512" cy="6862912"/>
          </a:xfrm>
          <a:prstGeom prst="rect">
            <a:avLst/>
          </a:prstGeom>
          <a:noFill/>
        </p:spPr>
      </p:pic>
      <p:sp>
        <p:nvSpPr>
          <p:cNvPr id="3" name="Скругленный прямоугольник 2"/>
          <p:cNvSpPr/>
          <p:nvPr/>
        </p:nvSpPr>
        <p:spPr>
          <a:xfrm>
            <a:off x="1691680" y="260648"/>
            <a:ext cx="6264696" cy="79208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2400" b="1" dirty="0" err="1">
                <a:latin typeface="Times New Roman" pitchFamily="18" charset="0"/>
                <a:cs typeface="Times New Roman" pitchFamily="18" charset="0"/>
              </a:rPr>
              <a:t>Балаларға</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жасалатын</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қатал</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қарым-қатынастың</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төрт</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санаты</a:t>
            </a:r>
            <a:endParaRPr lang="ru-RU" sz="2400" dirty="0">
              <a:latin typeface="Times New Roman" pitchFamily="18" charset="0"/>
              <a:cs typeface="Times New Roman" pitchFamily="18" charset="0"/>
            </a:endParaRPr>
          </a:p>
        </p:txBody>
      </p:sp>
      <p:sp>
        <p:nvSpPr>
          <p:cNvPr id="4" name="Прямоугольник с двумя скругленными противолежащими углами 3"/>
          <p:cNvSpPr/>
          <p:nvPr/>
        </p:nvSpPr>
        <p:spPr>
          <a:xfrm>
            <a:off x="353870" y="1268760"/>
            <a:ext cx="3960440" cy="2162696"/>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b="1" dirty="0">
                <a:latin typeface="Times New Roman" pitchFamily="18" charset="0"/>
                <a:cs typeface="Times New Roman" pitchFamily="18" charset="0"/>
              </a:rPr>
              <a:t>1. </a:t>
            </a:r>
            <a:r>
              <a:rPr lang="ru-RU" b="1" dirty="0" err="1">
                <a:latin typeface="Times New Roman" pitchFamily="18" charset="0"/>
                <a:cs typeface="Times New Roman" pitchFamily="18" charset="0"/>
              </a:rPr>
              <a:t>Физикалық</a:t>
            </a:r>
            <a:r>
              <a:rPr lang="ru-RU" b="1" dirty="0">
                <a:latin typeface="Times New Roman" pitchFamily="18" charset="0"/>
                <a:cs typeface="Times New Roman" pitchFamily="18" charset="0"/>
              </a:rPr>
              <a:t> зорлық-зомбылық</a:t>
            </a:r>
            <a:r>
              <a:rPr lang="ru-RU" dirty="0">
                <a:latin typeface="Times New Roman" pitchFamily="18" charset="0"/>
                <a:cs typeface="Times New Roman" pitchFamily="18" charset="0"/>
              </a:rPr>
              <a:t> </a:t>
            </a:r>
            <a:r>
              <a:rPr lang="kk-KZ" dirty="0">
                <a:latin typeface="Times New Roman"/>
                <a:ea typeface="Calibri"/>
              </a:rPr>
              <a:t>балаға   залал не дене жарақатын әкелетін қатыгез дене жазаларын қолдану. </a:t>
            </a:r>
            <a:endParaRPr lang="ru-RU" dirty="0">
              <a:latin typeface="Times New Roman" pitchFamily="18" charset="0"/>
              <a:cs typeface="Times New Roman" pitchFamily="18" charset="0"/>
            </a:endParaRPr>
          </a:p>
        </p:txBody>
      </p:sp>
      <p:sp>
        <p:nvSpPr>
          <p:cNvPr id="5" name="Прямоугольник с двумя скругленными противолежащими углами 4"/>
          <p:cNvSpPr/>
          <p:nvPr/>
        </p:nvSpPr>
        <p:spPr>
          <a:xfrm>
            <a:off x="4716016" y="1268760"/>
            <a:ext cx="4176464" cy="2162696"/>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b="1" dirty="0">
                <a:latin typeface="Times New Roman" pitchFamily="18" charset="0"/>
                <a:cs typeface="Times New Roman" pitchFamily="18" charset="0"/>
              </a:rPr>
              <a:t>2. </a:t>
            </a:r>
            <a:r>
              <a:rPr lang="kk-KZ" b="1" dirty="0">
                <a:latin typeface="Times New Roman"/>
                <a:ea typeface="Calibri"/>
              </a:rPr>
              <a:t>Жыныстық зорлық-зомбылық </a:t>
            </a:r>
            <a:r>
              <a:rPr lang="kk-KZ" dirty="0">
                <a:latin typeface="Times New Roman"/>
                <a:ea typeface="Calibri"/>
              </a:rPr>
              <a:t> бұл толық түсінбейтін,</a:t>
            </a:r>
            <a:r>
              <a:rPr lang="kk-KZ" sz="1600" dirty="0">
                <a:ea typeface="Calibri"/>
                <a:cs typeface="Times New Roman"/>
              </a:rPr>
              <a:t> </a:t>
            </a:r>
            <a:r>
              <a:rPr lang="kk-KZ" dirty="0">
                <a:latin typeface="Times New Roman"/>
                <a:ea typeface="Calibri"/>
              </a:rPr>
              <a:t>саналы келісім бере алмайтын, отбасылық рөлдерге (қоғамдық) табуды бұзатын</a:t>
            </a:r>
            <a:r>
              <a:rPr lang="kk-KZ" b="1" dirty="0">
                <a:latin typeface="Times New Roman"/>
                <a:ea typeface="Calibri"/>
              </a:rPr>
              <a:t> </a:t>
            </a:r>
            <a:r>
              <a:rPr lang="kk-KZ" dirty="0">
                <a:latin typeface="Times New Roman"/>
                <a:ea typeface="Calibri"/>
              </a:rPr>
              <a:t>тәуелді, жетілмеген балалар мен жасөспірімдерді жыныстық белсенділікке тарту.</a:t>
            </a:r>
            <a:r>
              <a:rPr lang="kk-KZ" sz="1600" dirty="0">
                <a:ea typeface="Calibri"/>
                <a:cs typeface="Times New Roman"/>
              </a:rPr>
              <a:t> </a:t>
            </a:r>
            <a:endParaRPr lang="ru-RU" dirty="0">
              <a:latin typeface="Times New Roman" pitchFamily="18" charset="0"/>
              <a:cs typeface="Times New Roman" pitchFamily="18" charset="0"/>
            </a:endParaRPr>
          </a:p>
        </p:txBody>
      </p:sp>
      <p:sp>
        <p:nvSpPr>
          <p:cNvPr id="6" name="Прямоугольник с двумя скругленными противолежащими углами 5"/>
          <p:cNvSpPr/>
          <p:nvPr/>
        </p:nvSpPr>
        <p:spPr>
          <a:xfrm>
            <a:off x="179512" y="3573016"/>
            <a:ext cx="4104456" cy="3163470"/>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0"/>
              </a:spcAft>
            </a:pPr>
            <a:r>
              <a:rPr lang="kk-KZ" b="1" dirty="0">
                <a:latin typeface="Times New Roman"/>
                <a:ea typeface="Calibri"/>
                <a:cs typeface="Times New Roman"/>
              </a:rPr>
              <a:t>3.Баланың мұқтаждықтарын елемеу.</a:t>
            </a:r>
            <a:r>
              <a:rPr lang="kk-KZ" sz="1600" dirty="0">
                <a:ea typeface="Calibri"/>
                <a:cs typeface="Times New Roman"/>
              </a:rPr>
              <a:t> </a:t>
            </a:r>
            <a:r>
              <a:rPr lang="kk-KZ" dirty="0">
                <a:latin typeface="Times New Roman"/>
                <a:ea typeface="Calibri"/>
                <a:cs typeface="Times New Roman"/>
              </a:rPr>
              <a:t>Тамағын, киімін, медициналық күтімін, қорғауға және бауыр басуға деген негізгі қажеттіліктерін қамтамасыз етуді жүйелі түрде қаламау, елемеу, қамқорлықтың болмауы баланың физикалық немесе психикалық денсаулығының нашарлауына, дамуының кідіруіне немесе бұзылуына әкеп соғуы мүмкін.</a:t>
            </a:r>
            <a:endParaRPr lang="ru-RU" sz="1600" dirty="0">
              <a:ea typeface="Calibri"/>
              <a:cs typeface="Times New Roman"/>
            </a:endParaRPr>
          </a:p>
        </p:txBody>
      </p:sp>
      <p:sp>
        <p:nvSpPr>
          <p:cNvPr id="8" name="Прямоугольник с двумя скругленными противолежащими углами 7"/>
          <p:cNvSpPr/>
          <p:nvPr/>
        </p:nvSpPr>
        <p:spPr>
          <a:xfrm>
            <a:off x="4716016" y="3573016"/>
            <a:ext cx="4211960" cy="3163470"/>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lnSpc>
                <a:spcPct val="115000"/>
              </a:lnSpc>
              <a:spcAft>
                <a:spcPts val="0"/>
              </a:spcAft>
            </a:pPr>
            <a:r>
              <a:rPr lang="kk-KZ" b="1" dirty="0">
                <a:latin typeface="Times New Roman"/>
                <a:ea typeface="Calibri"/>
                <a:cs typeface="Times New Roman"/>
              </a:rPr>
              <a:t>4.Психологиялық немесе эмоциялық зорлық-зомбылық.</a:t>
            </a:r>
            <a:r>
              <a:rPr lang="kk-KZ" dirty="0">
                <a:latin typeface="Times New Roman"/>
                <a:ea typeface="Calibri"/>
                <a:cs typeface="Times New Roman"/>
              </a:rPr>
              <a:t> </a:t>
            </a:r>
            <a:endParaRPr lang="ru-RU" sz="1600" dirty="0">
              <a:ea typeface="Calibri"/>
              <a:cs typeface="Times New Roman"/>
            </a:endParaRPr>
          </a:p>
          <a:p>
            <a:r>
              <a:rPr lang="kk-KZ" dirty="0">
                <a:latin typeface="Times New Roman"/>
                <a:ea typeface="Calibri"/>
              </a:rPr>
              <a:t>Психологиялық зорлық-зомбылыққа баланы қорғауға және оған қамқорлық жасауға тиіс адамдардың керісінше баланы  «қасқырдың аузы жесе де қан, жемесе де қан» дегендей үнемі кеудесінен итеріп кемсіту жатады. </a:t>
            </a:r>
            <a:endParaRPr lang="ru-RU"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510</TotalTime>
  <Words>847</Words>
  <Application>Microsoft Office PowerPoint</Application>
  <PresentationFormat>Экран (4:3)</PresentationFormat>
  <Paragraphs>74</Paragraphs>
  <Slides>15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Оформление по умолчанию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zakariyanova1998@gmail.com</cp:lastModifiedBy>
  <cp:revision>67</cp:revision>
  <dcterms:created xsi:type="dcterms:W3CDTF">2016-11-12T06:37:10Z</dcterms:created>
  <dcterms:modified xsi:type="dcterms:W3CDTF">2021-08-23T06:48:30Z</dcterms:modified>
</cp:coreProperties>
</file>